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71" r:id="rId1"/>
  </p:sldMasterIdLst>
  <p:notesMasterIdLst>
    <p:notesMasterId r:id="rId37"/>
  </p:notesMasterIdLst>
  <p:handoutMasterIdLst>
    <p:handoutMasterId r:id="rId38"/>
  </p:handoutMasterIdLst>
  <p:sldIdLst>
    <p:sldId id="261" r:id="rId2"/>
    <p:sldId id="307" r:id="rId3"/>
    <p:sldId id="262" r:id="rId4"/>
    <p:sldId id="260" r:id="rId5"/>
    <p:sldId id="263" r:id="rId6"/>
    <p:sldId id="305" r:id="rId7"/>
    <p:sldId id="264" r:id="rId8"/>
    <p:sldId id="265" r:id="rId9"/>
    <p:sldId id="289" r:id="rId10"/>
    <p:sldId id="271" r:id="rId11"/>
    <p:sldId id="272" r:id="rId12"/>
    <p:sldId id="290" r:id="rId13"/>
    <p:sldId id="292" r:id="rId14"/>
    <p:sldId id="273" r:id="rId15"/>
    <p:sldId id="293" r:id="rId16"/>
    <p:sldId id="306" r:id="rId17"/>
    <p:sldId id="294" r:id="rId18"/>
    <p:sldId id="295" r:id="rId19"/>
    <p:sldId id="304" r:id="rId20"/>
    <p:sldId id="296" r:id="rId21"/>
    <p:sldId id="297" r:id="rId22"/>
    <p:sldId id="298" r:id="rId23"/>
    <p:sldId id="299" r:id="rId24"/>
    <p:sldId id="300" r:id="rId25"/>
    <p:sldId id="301" r:id="rId26"/>
    <p:sldId id="276" r:id="rId27"/>
    <p:sldId id="302" r:id="rId28"/>
    <p:sldId id="277" r:id="rId29"/>
    <p:sldId id="279" r:id="rId30"/>
    <p:sldId id="309" r:id="rId31"/>
    <p:sldId id="282" r:id="rId32"/>
    <p:sldId id="303" r:id="rId33"/>
    <p:sldId id="283" r:id="rId34"/>
    <p:sldId id="310" r:id="rId35"/>
    <p:sldId id="311" r:id="rId3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75B"/>
    <a:srgbClr val="336699"/>
    <a:srgbClr val="009ADA"/>
    <a:srgbClr val="FF762F"/>
    <a:srgbClr val="DD3137"/>
    <a:srgbClr val="A4B59B"/>
    <a:srgbClr val="A4B70A"/>
    <a:srgbClr val="CCCCCC"/>
    <a:srgbClr val="1A161A"/>
    <a:srgbClr val="E73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206" autoAdjust="0"/>
  </p:normalViewPr>
  <p:slideViewPr>
    <p:cSldViewPr snapToGrid="0" snapToObjects="1">
      <p:cViewPr varScale="1">
        <p:scale>
          <a:sx n="112" d="100"/>
          <a:sy n="112" d="100"/>
        </p:scale>
        <p:origin x="552" y="10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14/04/2021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14/04/2021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3957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altLang="es-ES"/>
          </a:p>
        </p:txBody>
      </p:sp>
      <p:sp>
        <p:nvSpPr>
          <p:cNvPr id="1434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C4948E-DF5B-4852-9B83-2E650624EC8E}" type="slidenum">
              <a:rPr lang="es-ES" altLang="es-E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84364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TRA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10429"/>
            <a:ext cx="12208808" cy="6868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16F5658-DEF3-0A4A-9657-1352DCBC9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57B3154-FE4D-F948-BEAC-7CFBC1D36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2" y="5310040"/>
            <a:ext cx="4024780" cy="6877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9731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95253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7" y="22263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41215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87177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33139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79103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7" y="3050591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7" y="3900596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7" y="47248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7" y="552333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3447F7F3-004F-7545-B820-2E28D32DAEB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665141" y="2199296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74" name="Marcador de texto 9">
            <a:extLst>
              <a:ext uri="{FF2B5EF4-FFF2-40B4-BE49-F238E27FC236}">
                <a16:creationId xmlns:a16="http://schemas.microsoft.com/office/drawing/2014/main" xmlns="" id="{322AF44F-41E0-6E4E-A58F-EE37537192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514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xmlns="" id="{A029BC6E-020D-944E-9F72-501268E61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19581" y="2199296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FC8C31F4-E69D-EF4D-8173-1250E1FF69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958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7" name="Marcador de posición de imagen 3">
            <a:extLst>
              <a:ext uri="{FF2B5EF4-FFF2-40B4-BE49-F238E27FC236}">
                <a16:creationId xmlns:a16="http://schemas.microsoft.com/office/drawing/2014/main" xmlns="" id="{C1F3E7B7-69B5-3540-B66E-153BC256E9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74021" y="2199296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78" name="Marcador de texto 9">
            <a:extLst>
              <a:ext uri="{FF2B5EF4-FFF2-40B4-BE49-F238E27FC236}">
                <a16:creationId xmlns:a16="http://schemas.microsoft.com/office/drawing/2014/main" xmlns="" id="{F26B0219-8A20-4D43-90A0-24D17582C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1755" y="4968539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5" name="Rectángulo 12">
            <a:extLst>
              <a:ext uri="{FF2B5EF4-FFF2-40B4-BE49-F238E27FC236}">
                <a16:creationId xmlns:a16="http://schemas.microsoft.com/office/drawing/2014/main" xmlns="" id="{9013B1C5-8E93-E842-85CB-C8961E1790C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xmlns="" id="{7F968C26-4BDE-3B45-B09E-246F65B55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xmlns="" id="{19B8AD61-2CA7-F941-93D1-A6DB1CAD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36C9B92D-867F-164B-AC15-01412B4E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999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80262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8" y="22113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26224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72186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18148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64112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303560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3885605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47098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8" y="55083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6518AB9-2C6D-DC44-81E0-C67559154B8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54409" y="2179999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1AFE3FB7-C1DF-9845-93AF-F343CF576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9174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5" name="Marcador de posición de imagen 3">
            <a:extLst>
              <a:ext uri="{FF2B5EF4-FFF2-40B4-BE49-F238E27FC236}">
                <a16:creationId xmlns:a16="http://schemas.microsoft.com/office/drawing/2014/main" xmlns="" id="{2C6D9EBE-8DF5-9E49-8312-8C3F0A3AA0A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576223" y="217999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37" name="Marcador de posición de imagen 3">
            <a:extLst>
              <a:ext uri="{FF2B5EF4-FFF2-40B4-BE49-F238E27FC236}">
                <a16:creationId xmlns:a16="http://schemas.microsoft.com/office/drawing/2014/main" xmlns="" id="{D1B062DD-C0A7-7F49-B708-0337A4767E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98037" y="2179999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xmlns="" id="{BDF0001D-A4DD-4443-9345-FEDB37C0544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419852" y="217999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7" name="Marcador de posición de imagen 3">
            <a:extLst>
              <a:ext uri="{FF2B5EF4-FFF2-40B4-BE49-F238E27FC236}">
                <a16:creationId xmlns:a16="http://schemas.microsoft.com/office/drawing/2014/main" xmlns="" id="{FCB9053B-9E19-3249-ADDF-429F84C250E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654409" y="4292135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8" name="Marcador de texto 9">
            <a:extLst>
              <a:ext uri="{FF2B5EF4-FFF2-40B4-BE49-F238E27FC236}">
                <a16:creationId xmlns:a16="http://schemas.microsoft.com/office/drawing/2014/main" xmlns="" id="{2427998D-5E7B-E846-A594-C19877B254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49174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62" name="Marcador de texto 9">
            <a:extLst>
              <a:ext uri="{FF2B5EF4-FFF2-40B4-BE49-F238E27FC236}">
                <a16:creationId xmlns:a16="http://schemas.microsoft.com/office/drawing/2014/main" xmlns="" id="{37CA7AB8-83DB-6A4A-9A2B-75A101C203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1005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63" name="Marcador de posición de imagen 3">
            <a:extLst>
              <a:ext uri="{FF2B5EF4-FFF2-40B4-BE49-F238E27FC236}">
                <a16:creationId xmlns:a16="http://schemas.microsoft.com/office/drawing/2014/main" xmlns="" id="{CD73D10A-DDF4-C343-A612-CA91AF85DC0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86240" y="4292135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4" name="Marcador de texto 9">
            <a:extLst>
              <a:ext uri="{FF2B5EF4-FFF2-40B4-BE49-F238E27FC236}">
                <a16:creationId xmlns:a16="http://schemas.microsoft.com/office/drawing/2014/main" xmlns="" id="{00DFAB78-5118-5640-B1BC-1C00CCF0D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1005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6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7E9BDA84-6EC3-C24A-AF10-E1659D825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4844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4CA291BF-9F42-D74A-839C-0A4445C9AD0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53677" y="4292135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14D3303D-CB1C-524F-A33B-DC2D12A8E48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844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7</a:t>
            </a:r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F95551C-A76D-BE42-BB45-BA2BEDEEF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9315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1E00145A-F9C8-D748-8DF4-BC84859EA20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8387" y="4292135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80032316-E6AB-7A4A-8FEA-F9B450BC968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9315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8</a:t>
            </a:r>
          </a:p>
        </p:txBody>
      </p:sp>
      <p:sp>
        <p:nvSpPr>
          <p:cNvPr id="44" name="Rectángulo 12">
            <a:extLst>
              <a:ext uri="{FF2B5EF4-FFF2-40B4-BE49-F238E27FC236}">
                <a16:creationId xmlns:a16="http://schemas.microsoft.com/office/drawing/2014/main" xmlns="" id="{2237040F-D2B8-064E-B967-443E2FC6BF9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45" name="Marcador de texto 25">
            <a:extLst>
              <a:ext uri="{FF2B5EF4-FFF2-40B4-BE49-F238E27FC236}">
                <a16:creationId xmlns:a16="http://schemas.microsoft.com/office/drawing/2014/main" xmlns="" id="{AC66469C-DE26-4C4D-9888-81E9098D8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6B1ACD21-8107-2F45-88C1-54868BD7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xmlns="" id="{C41EB934-A0C0-404D-A309-C8246653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9835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  <p:sp>
        <p:nvSpPr>
          <p:cNvPr id="32" name="Marcador de posición de imagen 3">
            <a:extLst>
              <a:ext uri="{FF2B5EF4-FFF2-40B4-BE49-F238E27FC236}">
                <a16:creationId xmlns:a16="http://schemas.microsoft.com/office/drawing/2014/main" xmlns="" id="{B2D43F95-DA12-EF41-8E10-0D1EB3045D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351653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xmlns="" id="{AA1C2BDE-A8EB-8948-AF13-13B199AAD1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4" name="Marcador de posición de imagen 3">
            <a:extLst>
              <a:ext uri="{FF2B5EF4-FFF2-40B4-BE49-F238E27FC236}">
                <a16:creationId xmlns:a16="http://schemas.microsoft.com/office/drawing/2014/main" xmlns="" id="{F4733AA5-9DD3-5E4E-B42C-85E6D44399E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8553" y="3351653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5" name="Marcador de texto 9">
            <a:extLst>
              <a:ext uri="{FF2B5EF4-FFF2-40B4-BE49-F238E27FC236}">
                <a16:creationId xmlns:a16="http://schemas.microsoft.com/office/drawing/2014/main" xmlns="" id="{EF2123E3-6D8B-6243-941A-D57C114F1E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7628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5AC7677F-2D72-0046-9526-A1A96ED6CB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91031" y="3351653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9558FDB0-83B7-A945-8626-0BB62221D8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1031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xmlns="" id="{27E34458-60C0-3741-AB90-E4B0F62168C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613509" y="3351653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9" name="Marcador de texto 9">
            <a:extLst>
              <a:ext uri="{FF2B5EF4-FFF2-40B4-BE49-F238E27FC236}">
                <a16:creationId xmlns:a16="http://schemas.microsoft.com/office/drawing/2014/main" xmlns="" id="{25A92243-ECD3-E04E-900F-3E376E2B07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13509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82D5E37-7509-7B4C-8356-1CC387EF98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35986" y="3351653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02FE3C98-EB96-C146-86AF-AB56FD1D9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35986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</p:spTree>
    <p:extLst>
      <p:ext uri="{BB962C8B-B14F-4D97-AF65-F5344CB8AC3E}">
        <p14:creationId xmlns:p14="http://schemas.microsoft.com/office/powerpoint/2010/main" val="28835801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987CB851-7FDC-AE4B-A23E-E74EE495D5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AAA83588-B800-0E46-B41C-63F3F0D2B2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BB822B2F-D267-0644-A31E-F599127E75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3981377F-E9C3-9943-9228-74050DBBA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9C317F13-FDF8-F246-93A2-CD1CFCEFFD3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1F7E3685-7430-E441-9494-2B32880013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784B31C8-09C7-DA4A-8060-FA102C824E3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FD1F348D-486E-9448-BD0B-9A04831F98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92B47CFB-A1B6-CA43-8D35-9FA48A47EED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89268DB2-0592-1446-BBDE-EEFB38D830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C5BB2BD1-39DF-B24F-A60D-72DDBEDACEE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DEFA8A1D-9A48-674D-8989-5C806F5E6C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81794581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BBADAA27-842F-7B44-8C2C-8FEE6B765A2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6075" y="3233701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4EDC8C1C-749F-CD49-846C-2A795A204D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6847" y="33647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2E553E2C-6A15-9543-B77D-6988E31C17F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6075" y="4079663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xmlns="" id="{38BC09AF-F130-7446-B8C6-4B9462D0B3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6075" y="4925625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65675275-4A69-CB48-9D31-2415C0BF666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6075" y="5771587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8D6BFED9-E2AA-3F40-A850-ACF38DE82E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6847" y="4189039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48" name="Marcador de texto 9">
            <a:extLst>
              <a:ext uri="{FF2B5EF4-FFF2-40B4-BE49-F238E27FC236}">
                <a16:creationId xmlns:a16="http://schemas.microsoft.com/office/drawing/2014/main" xmlns="" id="{DC7D125F-E2C1-A148-94DF-56205BB301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36847" y="50390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029366B2-6200-3B41-9FB5-B081961812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36847" y="58632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FB86DA7-603E-3943-B71C-C5946DB3672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665141" y="3165862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BE38FF62-928A-9940-B0B6-5047290CA7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6514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AB7EE7DB-2290-A64F-BB28-962A0147B4E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19581" y="3165862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5F06DDF7-C26B-134F-880A-F6EBB4F9902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958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05EB2759-F215-1C4B-A867-881419C0ED3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74021" y="3165862"/>
            <a:ext cx="2314886" cy="2314885"/>
          </a:xfrm>
        </p:spPr>
        <p:txBody>
          <a:bodyPr/>
          <a:lstStyle/>
          <a:p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802E767C-B855-8742-ACF7-3C5C806FD7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81755" y="5689154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</p:spTree>
    <p:extLst>
      <p:ext uri="{BB962C8B-B14F-4D97-AF65-F5344CB8AC3E}">
        <p14:creationId xmlns:p14="http://schemas.microsoft.com/office/powerpoint/2010/main" val="26097838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883777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01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529975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29973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407" y="3022963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0407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883777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7601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529975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29973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160407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60407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0" name="Marcador de posición de imagen 3">
            <a:extLst>
              <a:ext uri="{FF2B5EF4-FFF2-40B4-BE49-F238E27FC236}">
                <a16:creationId xmlns:a16="http://schemas.microsoft.com/office/drawing/2014/main" xmlns="" id="{91D5080A-0461-8541-859A-F44EDCE5549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46075" y="3144082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212F38C1-CACD-3A41-9476-7D787D85CFF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36848" y="327517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2" name="Marcador de posición de imagen 3">
            <a:extLst>
              <a:ext uri="{FF2B5EF4-FFF2-40B4-BE49-F238E27FC236}">
                <a16:creationId xmlns:a16="http://schemas.microsoft.com/office/drawing/2014/main" xmlns="" id="{E65E32EA-A493-9843-982A-E55ED90827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4050004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673B3AC4-701E-D742-919E-D1909E7774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4959030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74" name="Marcador de posición de imagen 3">
            <a:extLst>
              <a:ext uri="{FF2B5EF4-FFF2-40B4-BE49-F238E27FC236}">
                <a16:creationId xmlns:a16="http://schemas.microsoft.com/office/drawing/2014/main" xmlns="" id="{CE5FE181-E1DB-EC46-82CA-2D87721DBEE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5876838"/>
            <a:ext cx="693581" cy="693580"/>
          </a:xfrm>
        </p:spPr>
        <p:txBody>
          <a:bodyPr/>
          <a:lstStyle/>
          <a:p>
            <a:endParaRPr lang="es-ES"/>
          </a:p>
        </p:txBody>
      </p:sp>
      <p:sp>
        <p:nvSpPr>
          <p:cNvPr id="75" name="Marcador de texto 9">
            <a:extLst>
              <a:ext uri="{FF2B5EF4-FFF2-40B4-BE49-F238E27FC236}">
                <a16:creationId xmlns:a16="http://schemas.microsoft.com/office/drawing/2014/main" xmlns="" id="{35DF3064-7BDF-FA4E-8104-2BEA791948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415938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1CF88C23-D8E5-2E45-AFDA-290B02DE3B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5072449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7" name="Marcador de texto 9">
            <a:extLst>
              <a:ext uri="{FF2B5EF4-FFF2-40B4-BE49-F238E27FC236}">
                <a16:creationId xmlns:a16="http://schemas.microsoft.com/office/drawing/2014/main" xmlns="" id="{25ADAADE-1146-E24A-8F9E-11858D3F5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59685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xmlns="" id="{C7193E5C-8352-CE46-95E1-3847497BBAC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259919" y="3022963"/>
            <a:ext cx="1070601" cy="10706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7EC513C-516A-7347-B0AA-50E0B20223F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5216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5F390A46-A876-B44B-A908-6B75ACC0668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4259919" y="4974947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CEA63DBE-3AF3-6648-9D75-F2BF49E24B2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25216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52523310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D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88050" y="2197099"/>
            <a:ext cx="5924550" cy="4108757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928652EE-41A9-FD40-8BEB-7FD45E2F3B62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F3E82FE8-75BA-BE42-A77C-BCC7794AD0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CA5222A-20C2-5F4A-8511-F7117554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B016161-29A9-464A-86CA-E6C90BD7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891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A97BD390-98D2-8F47-BBC8-A3DDA58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3" y="0"/>
            <a:ext cx="1367016" cy="43995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7729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7" y="2197099"/>
            <a:ext cx="5924550" cy="4108757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57E6EF0-B02A-BE4C-BDED-949AA2EE6C38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21E16355-1828-2445-B7AF-719FD7599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FB1FF41A-95A7-E042-A3C2-AB279C39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15500F3D-758A-1E45-99E2-4324E5277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7401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PA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5316307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11564343" cy="2728021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F7FF4CF1-A64F-B349-B62B-20E81C459CD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A0D5AC9C-1F05-CE48-9891-74C58B481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69C482C9-4595-714C-B172-018FA9FA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EC2D9C9-FB4E-0845-A2FB-6A8AA0F5B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5772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FOTO PA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1F29856D-EE63-B94F-92DC-1093DABC9A19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92B716C4-5D06-A649-9F47-46A2DD74F5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DC57FBCC-CC6E-F544-9C1B-572B3A44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4654D00A-F8EE-0641-A9C4-2206B561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EC7219D1-B97D-AE40-B75E-919550351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7099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E017A612-1184-5A42-B400-F549B1852B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3692681"/>
            <a:ext cx="11564343" cy="2728021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5085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xmlns="" id="{00EB8D9B-6BB9-9543-9956-900EBC7FE1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/>
          </a:p>
        </p:txBody>
      </p:sp>
      <p:sp>
        <p:nvSpPr>
          <p:cNvPr id="19" name="3 Rectángulo">
            <a:extLst>
              <a:ext uri="{FF2B5EF4-FFF2-40B4-BE49-F238E27FC236}">
                <a16:creationId xmlns:a16="http://schemas.microsoft.com/office/drawing/2014/main" xmlns="" id="{2D9B3DAA-F632-FC44-8C52-42DD92FFCD7B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12">
            <a:extLst>
              <a:ext uri="{FF2B5EF4-FFF2-40B4-BE49-F238E27FC236}">
                <a16:creationId xmlns:a16="http://schemas.microsoft.com/office/drawing/2014/main" xmlns="" id="{D79BF073-693B-2342-B419-3EB7C479A8E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1705970"/>
            <a:ext cx="11566525" cy="423128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65461"/>
              </a:buClr>
              <a:buFontTx/>
              <a:buBlip>
                <a:blip r:embed="rId3"/>
              </a:buBlip>
              <a:defRPr sz="2400" b="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s-ES" dirty="0"/>
              <a:t>01. Título</a:t>
            </a:r>
          </a:p>
          <a:p>
            <a:pPr lvl="1"/>
            <a:r>
              <a:rPr lang="es-ES" dirty="0"/>
              <a:t>01.1. Subtítulo</a:t>
            </a:r>
          </a:p>
          <a:p>
            <a:pPr lvl="2"/>
            <a:r>
              <a:rPr lang="es-ES" dirty="0"/>
              <a:t>01.1.1. Subtítulo 2</a:t>
            </a:r>
          </a:p>
          <a:p>
            <a:pPr lvl="0"/>
            <a:r>
              <a:rPr lang="es-ES" dirty="0"/>
              <a:t>02. Esta diapositiva puede llevar imagen de fondo o no.</a:t>
            </a:r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xmlns="" id="{01F57A04-210F-AF4C-A261-660F506D55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INDICE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53ECB7A9-7988-274E-839B-D42E7A21B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C6161C8-3367-A14A-9CDF-E1E895F3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0365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FOTOS S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="" xmlns:a16="http://schemas.microsoft.com/office/drawing/2014/main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="" xmlns:a16="http://schemas.microsoft.com/office/drawing/2014/main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="" xmlns:a16="http://schemas.microsoft.com/office/drawing/2014/main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="" xmlns:a16="http://schemas.microsoft.com/office/drawing/2014/main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="" xmlns:a16="http://schemas.microsoft.com/office/drawing/2014/main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Rectángulo 12">
            <a:extLst>
              <a:ext uri="{FF2B5EF4-FFF2-40B4-BE49-F238E27FC236}">
                <a16:creationId xmlns="" xmlns:a16="http://schemas.microsoft.com/office/drawing/2014/main" id="{E966A06B-C144-BC4B-902C-7B9159E643B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2" name="Marcador de texto 25">
            <a:extLst>
              <a:ext uri="{FF2B5EF4-FFF2-40B4-BE49-F238E27FC236}">
                <a16:creationId xmlns="" xmlns:a16="http://schemas.microsoft.com/office/drawing/2014/main" id="{AFB3B5B6-A5C3-8340-9F86-4FCC5A7E8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="" xmlns:a16="http://schemas.microsoft.com/office/drawing/2014/main" id="{0B1F1DE2-A047-4649-A6B0-DC008244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="" xmlns:a16="http://schemas.microsoft.com/office/drawing/2014/main" id="{959779F2-87F4-3945-9D03-C2547669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146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S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2197099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2197099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31" name="Rectángulo 12">
            <a:extLst>
              <a:ext uri="{FF2B5EF4-FFF2-40B4-BE49-F238E27FC236}">
                <a16:creationId xmlns:a16="http://schemas.microsoft.com/office/drawing/2014/main" xmlns="" id="{E966A06B-C144-BC4B-902C-7B9159E643B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xmlns="" id="{AFB3B5B6-A5C3-8340-9F86-4FCC5A7E8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0B1F1DE2-A047-4649-A6B0-DC008244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xmlns="" id="{959779F2-87F4-3945-9D03-C2547669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7023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IN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4114597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4114597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4114597"/>
            <a:ext cx="3554043" cy="2306105"/>
          </a:xfrm>
        </p:spPr>
        <p:txBody>
          <a:bodyPr/>
          <a:lstStyle/>
          <a:p>
            <a:endParaRPr lang="es-ES"/>
          </a:p>
        </p:txBody>
      </p:sp>
      <p:sp>
        <p:nvSpPr>
          <p:cNvPr id="28" name="Rectángulo 12">
            <a:extLst>
              <a:ext uri="{FF2B5EF4-FFF2-40B4-BE49-F238E27FC236}">
                <a16:creationId xmlns:a16="http://schemas.microsoft.com/office/drawing/2014/main" xmlns="" id="{11B28219-A9D8-FC41-81F8-FA52F512DBAF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0" name="Marcador de texto 25">
            <a:extLst>
              <a:ext uri="{FF2B5EF4-FFF2-40B4-BE49-F238E27FC236}">
                <a16:creationId xmlns:a16="http://schemas.microsoft.com/office/drawing/2014/main" xmlns="" id="{DEFDF563-602E-284F-AEA4-4199DEF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E650B39E-2E90-F24B-8F00-8F46F218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9C89D75D-7EB0-9A43-BBA2-5DEFE818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20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6" name="Marcador de medios 5">
            <a:extLst>
              <a:ext uri="{FF2B5EF4-FFF2-40B4-BE49-F238E27FC236}">
                <a16:creationId xmlns:a16="http://schemas.microsoft.com/office/drawing/2014/main" xmlns="" id="{1591C02F-1977-6E40-A645-B34779AB506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46075" y="2125663"/>
            <a:ext cx="11566525" cy="4180194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04D604D2-0F7E-264C-91D7-B9D42526B71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B4DE9320-3E44-D844-9A8F-1ED46EC882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789D6081-49EC-5D4E-80CF-58400469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E48307FA-F78D-774A-B79F-72C2B9F6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44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LI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-1"/>
            <a:ext cx="12208808" cy="687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2732826"/>
            <a:ext cx="9650830" cy="63987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333E9AF-1635-1F48-8F03-9B5A326C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10DABAE7-D82E-7843-BA9C-DBEFC02EE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02" y="5310040"/>
            <a:ext cx="4024780" cy="6877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64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xmlns="" id="{63866261-243F-4747-8CCB-B620937C97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0" name="3 Rectángulo">
            <a:extLst>
              <a:ext uri="{FF2B5EF4-FFF2-40B4-BE49-F238E27FC236}">
                <a16:creationId xmlns:a16="http://schemas.microsoft.com/office/drawing/2014/main" xmlns="" id="{4F612F42-D63C-E64E-92B5-FF76151FE89F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Separador con imagen de fondo</a:t>
            </a:r>
          </a:p>
          <a:p>
            <a:pPr lvl="0"/>
            <a:r>
              <a:rPr lang="es-ES" dirty="0"/>
              <a:t>o contenido Full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0361481-B4A9-B942-94B7-203FB2F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0" y="1142488"/>
            <a:ext cx="2131387" cy="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035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2">
            <a:extLst>
              <a:ext uri="{FF2B5EF4-FFF2-40B4-BE49-F238E27FC236}">
                <a16:creationId xmlns:a16="http://schemas.microsoft.com/office/drawing/2014/main" xmlns="" id="{31D63A43-711C-3B4F-BB3C-A7030DC1551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xmlns="" id="{80391A6A-AA5C-514B-875A-4F42D60D3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0D8C091A-E822-174D-8849-1D83D276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7937AC99-84EF-384B-935A-F3D34DCF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9853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Rectángulo 12">
            <a:extLst>
              <a:ext uri="{FF2B5EF4-FFF2-40B4-BE49-F238E27FC236}">
                <a16:creationId xmlns:a16="http://schemas.microsoft.com/office/drawing/2014/main" xmlns="" id="{D96B5599-6777-6844-8A6D-5CD6484EFE9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xmlns="" id="{42874DB9-E3DE-0642-AB14-3D1F9AD4F8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185AC912-D060-0349-8C34-71E23ED7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DDFECE4-A0C1-C449-8A61-1E291A7B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167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1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463D6EF-75DA-7849-9978-3105D51C75D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77C22F40-B539-9E4F-8B10-3B45B6FE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3EA3FAC1-E447-274A-AD64-9CAA22E47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247C4F39-C1A3-B142-9EEA-13D80582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035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2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777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745581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4818C8CE-BCEA-714F-A573-C03D94C196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68553" y="2745581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xmlns="" id="{02FB4234-79E5-8842-8DC6-383CC7EFF8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7628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48AA3A60-A8A4-0941-9EBE-833049293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031" y="2745581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xmlns="" id="{743996FF-65F3-7241-931F-D6F7913CD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91031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422BF8C7-B9DC-EA48-A488-AFF03D86E9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13509" y="2745581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0" name="Marcador de texto 9">
            <a:extLst>
              <a:ext uri="{FF2B5EF4-FFF2-40B4-BE49-F238E27FC236}">
                <a16:creationId xmlns:a16="http://schemas.microsoft.com/office/drawing/2014/main" xmlns="" id="{E7509D61-E65A-8647-8FB0-187304CA0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3509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9EA6B22B-3B33-D447-897C-C99CBB991F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35986" y="2745581"/>
            <a:ext cx="1855788" cy="1855787"/>
          </a:xfrm>
        </p:spPr>
        <p:txBody>
          <a:bodyPr/>
          <a:lstStyle/>
          <a:p>
            <a:endParaRPr lang="es-ES"/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45AE2BBF-E44A-1347-99FD-012C0D6F80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35986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Rectángulo 12">
            <a:extLst>
              <a:ext uri="{FF2B5EF4-FFF2-40B4-BE49-F238E27FC236}">
                <a16:creationId xmlns:a16="http://schemas.microsoft.com/office/drawing/2014/main" xmlns="" id="{51D1CA5C-4990-7748-9147-DD76738ACAB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xmlns="" id="{BC361B8D-90DB-E845-831C-FA178D18DD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7535A1B1-6756-C843-834E-81D93E40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xmlns="" id="{A2192685-773C-8740-8F10-0077F00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2890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35391634-36F2-DE47-992E-2E0AC7C437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22CFC2F2-9FE3-014D-A971-88F3B24CB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9ECA5AB-EAE7-2F42-9741-3B7CA72E261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1FD910D4-98C4-B940-AB74-50EF56BB17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6CFBAEFD-5BCC-0547-B2A3-C61CC8D50ED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063EE157-672E-9941-8361-76EC19360D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6717E845-2CDC-3349-82F2-C97DCBFB00F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6E1C6FE5-B218-464E-BE6E-6CB81FC9C0E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9D1DCD0C-5413-D642-9FA3-69EB3398885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86EE8817-D8F7-C04E-A6E3-1DC172F7B4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28D8F0FC-D6E6-0746-AEE9-090324C9734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2344889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3319A07D-4E07-0643-91FF-4341E0D96A0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9951FA60-0B14-0A40-B74F-549DF839F5A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06EE74B2-31AD-5244-8E72-5C8AEE5B15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A775D428-0EC4-6A44-9E52-16E1D61EED8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CAE1DA1A-2E91-6048-9D06-35468F6D480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189C04E2-F4D4-5047-BCB7-3E55999E6BC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3172EB21-F390-314F-8DE5-A4A8B8578E1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3389D84D-0793-2A49-9401-D9B63807B29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E6A169E1-7891-CA48-B132-C44DA819D83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DB228D49-E6A4-594F-A668-D2B9D6057A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B4604F28-6D88-DA4F-A0F5-2A0AB40292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2F29AB9C-48D1-8A4C-8596-E45E3CE1E360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C2E2253D-2DDE-E44C-95B7-D20BF76138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9EA08731-779D-824A-9B42-1711BB5D6ABC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600591"/>
            <a:ext cx="1070601" cy="1070600"/>
          </a:xfrm>
        </p:spPr>
        <p:txBody>
          <a:bodyPr/>
          <a:lstStyle/>
          <a:p>
            <a:endParaRPr lang="es-ES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DAC70E83-F80C-9E4B-967E-2E866BDF91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7" name="Rectángulo 12">
            <a:extLst>
              <a:ext uri="{FF2B5EF4-FFF2-40B4-BE49-F238E27FC236}">
                <a16:creationId xmlns:a16="http://schemas.microsoft.com/office/drawing/2014/main" xmlns="" id="{696FE60F-B4AB-1B44-A0CD-2E68272C5CBD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68" name="Marcador de texto 25">
            <a:extLst>
              <a:ext uri="{FF2B5EF4-FFF2-40B4-BE49-F238E27FC236}">
                <a16:creationId xmlns:a16="http://schemas.microsoft.com/office/drawing/2014/main" xmlns="" id="{5CD13D27-843E-E447-97D2-CE7165CA6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xmlns="" id="{3B251D43-5E01-4E43-85C5-494D3CED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xmlns="" id="{0BB1DDDF-A9FC-5B42-B2AD-A41D3D26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16" y="548263"/>
            <a:ext cx="2179738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48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AA420386-7DDF-0849-B2BF-C314AEFD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9980582-E233-1649-938B-DB4F3708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8FBCBBF-7BC4-EC48-9749-10B98DD77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3C02A77-8C53-B34F-AC00-AD38D1D47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FE5EFEB-FABD-5B46-AF94-9003D94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9E490-98B3-D842-AB20-11CAA7B732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6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63" r:id="rId20"/>
    <p:sldLayoutId id="2147483791" r:id="rId21"/>
    <p:sldLayoutId id="2147483792" r:id="rId22"/>
    <p:sldLayoutId id="2147483793" r:id="rId23"/>
    <p:sldLayoutId id="214748379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youtube.com/watch?v=_whpii1co1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fuchWXz4m1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d5kW4pI_VQ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is4k.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yt/kids/" TargetMode="External"/><Relationship Id="rId3" Type="http://schemas.openxmlformats.org/officeDocument/2006/relationships/image" Target="../media/image52.jpeg"/><Relationship Id="rId7" Type="http://schemas.openxmlformats.org/officeDocument/2006/relationships/image" Target="../media/image54.png"/><Relationship Id="rId2" Type="http://schemas.openxmlformats.org/officeDocument/2006/relationships/hyperlink" Target="https://www.alarms.org/kidrex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es/preferences?hl=es&amp;fg=1" TargetMode="External"/><Relationship Id="rId11" Type="http://schemas.openxmlformats.org/officeDocument/2006/relationships/image" Target="../media/image8.gif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hyperlink" Target="http://bunis.org/" TargetMode="External"/><Relationship Id="rId9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4k.es/de-utilidad/herramientas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beinternetawesome.withgoogle.com/en_us/interland/tower-of-treasur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play.google.com/store/apps/details?id=com.whatsapp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gif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jp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deed.es_ES" TargetMode="External"/><Relationship Id="rId2" Type="http://schemas.openxmlformats.org/officeDocument/2006/relationships/hyperlink" Target="https://www.incibe.es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lpais.com/elpais/2018/06/11/mamas_papas/1528706334_714292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hyperlink" Target="https://www.abc.es/tecnologia/abci-adolescentes-entre-11-y-14-anos-representan-mayor-tasa-ciberacoso-201707261422_notici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17C4CC26-40E7-4423-A767-AA9ECA2E79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121" y="1992312"/>
            <a:ext cx="10194986" cy="1380392"/>
          </a:xfrm>
        </p:spPr>
        <p:txBody>
          <a:bodyPr/>
          <a:lstStyle/>
          <a:p>
            <a:r>
              <a:rPr lang="es-ES" altLang="es-ES" dirty="0" err="1" smtClean="0"/>
              <a:t>Ciberseguridad</a:t>
            </a:r>
            <a:r>
              <a:rPr lang="es-ES" altLang="es-ES" dirty="0" smtClean="0"/>
              <a:t> para familias</a:t>
            </a:r>
            <a:endParaRPr lang="es-ES" dirty="0"/>
          </a:p>
        </p:txBody>
      </p:sp>
      <p:sp>
        <p:nvSpPr>
          <p:cNvPr id="11266" name="Título 1"/>
          <p:cNvSpPr>
            <a:spLocks noGrp="1"/>
          </p:cNvSpPr>
          <p:nvPr>
            <p:ph type="ctrTitle" idx="4294967295"/>
          </p:nvPr>
        </p:nvSpPr>
        <p:spPr bwMode="auto">
          <a:xfrm>
            <a:off x="763480" y="2900363"/>
            <a:ext cx="5564188" cy="19002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s-ES" altLang="es-ES" sz="4000" dirty="0"/>
              <a:t/>
            </a:r>
            <a:br>
              <a:rPr lang="es-ES" altLang="es-ES" sz="4000" dirty="0"/>
            </a:br>
            <a:r>
              <a:rPr lang="es-ES" altLang="es-ES" sz="2200" dirty="0"/>
              <a:t>(CON MENORES EN EDAD ESCOLAR)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os sujetando mÃ³vil con instagram y el facebook en el portÃ¡til">
            <a:extLst>
              <a:ext uri="{FF2B5EF4-FFF2-40B4-BE49-F238E27FC236}">
                <a16:creationId xmlns="" xmlns:a16="http://schemas.microsoft.com/office/drawing/2014/main" id="{CC943D39-A29F-48FB-BFC1-B2909A14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4225" y="1657599"/>
            <a:ext cx="8053402" cy="51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95031DD5-6FCC-4BEC-AC23-957717D0AA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4757" y="3422528"/>
            <a:ext cx="1458245" cy="1202226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EBCE2BA-A05C-43AA-9A00-53BD15C33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100" dirty="0"/>
              <a:t>CUIDAR SU IMAGEN PÚBLICA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8A208469-A57D-4FF7-AA18-A9197EFCF210}"/>
              </a:ext>
            </a:extLst>
          </p:cNvPr>
          <p:cNvSpPr/>
          <p:nvPr/>
        </p:nvSpPr>
        <p:spPr>
          <a:xfrm>
            <a:off x="8393774" y="2000497"/>
            <a:ext cx="2736023" cy="3569029"/>
          </a:xfrm>
          <a:prstGeom prst="round2Diag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CA0FA3E3-4784-4087-B959-AB72D6D2F1CD}"/>
              </a:ext>
            </a:extLst>
          </p:cNvPr>
          <p:cNvSpPr txBox="1">
            <a:spLocks/>
          </p:cNvSpPr>
          <p:nvPr/>
        </p:nvSpPr>
        <p:spPr>
          <a:xfrm>
            <a:off x="8618238" y="2195149"/>
            <a:ext cx="2585452" cy="454966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 que comparten marca su imagen, ahora y a futuro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Configurar la privacidad para limitar la difusión</a:t>
            </a:r>
          </a:p>
        </p:txBody>
      </p:sp>
    </p:spTree>
    <p:extLst>
      <p:ext uri="{BB962C8B-B14F-4D97-AF65-F5344CB8AC3E}">
        <p14:creationId xmlns:p14="http://schemas.microsoft.com/office/powerpoint/2010/main" val="214951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B4BC4F0-756E-4E4C-9EBB-EB3A8BFB73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583" y="1460192"/>
            <a:ext cx="8187752" cy="518690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F03BBA9-23C4-4BC7-890F-950E5309A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84727"/>
            <a:ext cx="6819223" cy="775365"/>
          </a:xfrm>
        </p:spPr>
        <p:txBody>
          <a:bodyPr>
            <a:noAutofit/>
          </a:bodyPr>
          <a:lstStyle/>
          <a:p>
            <a:r>
              <a:rPr lang="es-ES" sz="3000" dirty="0"/>
              <a:t>UN CONTACTO EN LÍNEA NO ES UN AMIGO/A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8076992D-F2C2-49C7-A2CC-27E4A753ED89}"/>
              </a:ext>
            </a:extLst>
          </p:cNvPr>
          <p:cNvSpPr/>
          <p:nvPr/>
        </p:nvSpPr>
        <p:spPr>
          <a:xfrm>
            <a:off x="7685063" y="3327082"/>
            <a:ext cx="4116933" cy="3105258"/>
          </a:xfrm>
          <a:prstGeom prst="round2Diag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80B81A90-D842-4F6D-8AA2-490B11410FCC}"/>
              </a:ext>
            </a:extLst>
          </p:cNvPr>
          <p:cNvSpPr txBox="1">
            <a:spLocks/>
          </p:cNvSpPr>
          <p:nvPr/>
        </p:nvSpPr>
        <p:spPr>
          <a:xfrm>
            <a:off x="7934041" y="3642458"/>
            <a:ext cx="3787027" cy="330648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 fácil hacerse pasar por otra persona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saben quién está al otro lado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Aunque lleven tiempo en contacto no pueden fiarse</a:t>
            </a:r>
          </a:p>
        </p:txBody>
      </p:sp>
    </p:spTree>
    <p:extLst>
      <p:ext uri="{BB962C8B-B14F-4D97-AF65-F5344CB8AC3E}">
        <p14:creationId xmlns:p14="http://schemas.microsoft.com/office/powerpoint/2010/main" val="316671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C71730C4-814C-4F4C-A3F8-CDBFE7FA3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03200"/>
            <a:ext cx="6819223" cy="756892"/>
          </a:xfrm>
        </p:spPr>
        <p:txBody>
          <a:bodyPr>
            <a:noAutofit/>
          </a:bodyPr>
          <a:lstStyle/>
          <a:p>
            <a:r>
              <a:rPr lang="es-ES" sz="3000" dirty="0"/>
              <a:t>DESCONOCIDOS CON MALAS INTENCIONES</a:t>
            </a:r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="" xmlns:a16="http://schemas.microsoft.com/office/drawing/2014/main" id="{F02E73FC-6FD1-467D-9011-5ACEA07C71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2762" y="1378440"/>
            <a:ext cx="6131546" cy="3620975"/>
          </a:xfrm>
          <a:prstGeom prst="rect">
            <a:avLst/>
          </a:prstGeom>
        </p:spPr>
      </p:pic>
      <p:pic>
        <p:nvPicPr>
          <p:cNvPr id="3" name="Imagen 2">
            <a:hlinkClick r:id="rId2"/>
            <a:extLst>
              <a:ext uri="{FF2B5EF4-FFF2-40B4-BE49-F238E27FC236}">
                <a16:creationId xmlns="" xmlns:a16="http://schemas.microsoft.com/office/drawing/2014/main" id="{B360BF29-68C3-4348-A330-971FC7D654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0083" y="1378440"/>
            <a:ext cx="3114053" cy="3620975"/>
          </a:xfrm>
          <a:prstGeom prst="rect">
            <a:avLst/>
          </a:prstGeom>
        </p:spPr>
      </p:pic>
      <p:pic>
        <p:nvPicPr>
          <p:cNvPr id="4" name="Imagen 3">
            <a:hlinkClick r:id="rId2"/>
            <a:extLst>
              <a:ext uri="{FF2B5EF4-FFF2-40B4-BE49-F238E27FC236}">
                <a16:creationId xmlns="" xmlns:a16="http://schemas.microsoft.com/office/drawing/2014/main" id="{642CC982-94DA-4A4F-9A4D-5A6D926F4A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6755" y="4999416"/>
            <a:ext cx="8635826" cy="1762271"/>
          </a:xfrm>
          <a:prstGeom prst="rect">
            <a:avLst/>
          </a:prstGeom>
        </p:spPr>
      </p:pic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6D33E156-177B-450D-9105-0F9685706806}"/>
              </a:ext>
            </a:extLst>
          </p:cNvPr>
          <p:cNvSpPr/>
          <p:nvPr/>
        </p:nvSpPr>
        <p:spPr>
          <a:xfrm>
            <a:off x="5821239" y="4750880"/>
            <a:ext cx="4945965" cy="1736082"/>
          </a:xfrm>
          <a:prstGeom prst="round2DiagRect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A7475D1C-D223-421D-9762-3A8C5A15715B}"/>
              </a:ext>
            </a:extLst>
          </p:cNvPr>
          <p:cNvSpPr txBox="1">
            <a:spLocks/>
          </p:cNvSpPr>
          <p:nvPr/>
        </p:nvSpPr>
        <p:spPr>
          <a:xfrm>
            <a:off x="6093585" y="4954077"/>
            <a:ext cx="5128597" cy="184205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Chantajes económicos o sexuales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Captarles hacia comunidades peligrosas</a:t>
            </a:r>
          </a:p>
        </p:txBody>
      </p:sp>
    </p:spTree>
    <p:extLst>
      <p:ext uri="{BB962C8B-B14F-4D97-AF65-F5344CB8AC3E}">
        <p14:creationId xmlns:p14="http://schemas.microsoft.com/office/powerpoint/2010/main" val="38845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1578A1E-EB91-4BC6-A94B-72B2C75C76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5104" y="1366576"/>
            <a:ext cx="8692896" cy="5433006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7657C69-D5BA-46AF-913C-6A46F0E2B2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SE PUEDE PARAR EL CIBERACOSO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="" xmlns:a16="http://schemas.microsoft.com/office/drawing/2014/main" id="{E040274E-B1CD-49FA-B1C6-2556B18A5F01}"/>
              </a:ext>
            </a:extLst>
          </p:cNvPr>
          <p:cNvSpPr/>
          <p:nvPr/>
        </p:nvSpPr>
        <p:spPr>
          <a:xfrm>
            <a:off x="2410691" y="4969164"/>
            <a:ext cx="7767781" cy="1725120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="" xmlns:a16="http://schemas.microsoft.com/office/drawing/2014/main" id="{E72F0262-CC5F-48A5-B14C-6A429F449C5B}"/>
              </a:ext>
            </a:extLst>
          </p:cNvPr>
          <p:cNvSpPr txBox="1">
            <a:spLocks/>
          </p:cNvSpPr>
          <p:nvPr/>
        </p:nvSpPr>
        <p:spPr>
          <a:xfrm>
            <a:off x="2641600" y="5131403"/>
            <a:ext cx="7373939" cy="137099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dar me gusta ni compartir mensajes humillantes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Apoyar a la víctima y pedir ayuda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Compartir solo mensajes positivos</a:t>
            </a:r>
          </a:p>
        </p:txBody>
      </p:sp>
    </p:spTree>
    <p:extLst>
      <p:ext uri="{BB962C8B-B14F-4D97-AF65-F5344CB8AC3E}">
        <p14:creationId xmlns:p14="http://schemas.microsoft.com/office/powerpoint/2010/main" val="1655937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995ED334-8DC9-42C7-BA99-883A7294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5409" y="1228676"/>
            <a:ext cx="4578319" cy="56240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55D64029-6A24-4D1A-88EB-7EDB9F9FA3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0690" y="1276776"/>
            <a:ext cx="4203857" cy="558122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4B8580F-6BFB-4722-8CBD-F6B82CAC90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35813"/>
            <a:ext cx="6819223" cy="724279"/>
          </a:xfrm>
        </p:spPr>
        <p:txBody>
          <a:bodyPr>
            <a:noAutofit/>
          </a:bodyPr>
          <a:lstStyle/>
          <a:p>
            <a:r>
              <a:rPr lang="es-ES" sz="2800" dirty="0"/>
              <a:t>DETECTAR Y EVITAR UN USO EXCESIVO</a:t>
            </a:r>
          </a:p>
        </p:txBody>
      </p:sp>
      <p:sp>
        <p:nvSpPr>
          <p:cNvPr id="13" name="Rectángulo: esquinas diagonales redondeadas 12">
            <a:extLst>
              <a:ext uri="{FF2B5EF4-FFF2-40B4-BE49-F238E27FC236}">
                <a16:creationId xmlns="" xmlns:a16="http://schemas.microsoft.com/office/drawing/2014/main" id="{7ECC833B-4D1E-4C2D-9864-F566DB79C39D}"/>
              </a:ext>
            </a:extLst>
          </p:cNvPr>
          <p:cNvSpPr/>
          <p:nvPr/>
        </p:nvSpPr>
        <p:spPr>
          <a:xfrm>
            <a:off x="1714530" y="3830687"/>
            <a:ext cx="3842226" cy="2000919"/>
          </a:xfrm>
          <a:prstGeom prst="round2Diag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Título 1">
            <a:extLst>
              <a:ext uri="{FF2B5EF4-FFF2-40B4-BE49-F238E27FC236}">
                <a16:creationId xmlns="" xmlns:a16="http://schemas.microsoft.com/office/drawing/2014/main" id="{8E4801AE-CCF6-477B-92DE-76BF1846D606}"/>
              </a:ext>
            </a:extLst>
          </p:cNvPr>
          <p:cNvSpPr txBox="1">
            <a:spLocks/>
          </p:cNvSpPr>
          <p:nvPr/>
        </p:nvSpPr>
        <p:spPr>
          <a:xfrm>
            <a:off x="2092568" y="3935905"/>
            <a:ext cx="3360347" cy="192923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Señales de alerta: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Aislamiento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Irritabilidad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Cambios en rutinas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="" xmlns:a16="http://schemas.microsoft.com/office/drawing/2014/main" id="{C6BB50D1-EB76-4B28-BDF9-8D17A5CE22D8}"/>
              </a:ext>
            </a:extLst>
          </p:cNvPr>
          <p:cNvSpPr/>
          <p:nvPr/>
        </p:nvSpPr>
        <p:spPr>
          <a:xfrm>
            <a:off x="6085138" y="1344962"/>
            <a:ext cx="4173416" cy="1369199"/>
          </a:xfrm>
          <a:prstGeom prst="round2Diag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4A4A3806-61A7-4451-9D33-A482DAA4D628}"/>
              </a:ext>
            </a:extLst>
          </p:cNvPr>
          <p:cNvSpPr txBox="1">
            <a:spLocks/>
          </p:cNvSpPr>
          <p:nvPr/>
        </p:nvSpPr>
        <p:spPr>
          <a:xfrm>
            <a:off x="6242538" y="1412898"/>
            <a:ext cx="4250025" cy="116045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Herramientas preventivas: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Acordar unas normas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Darles alternativas</a:t>
            </a:r>
          </a:p>
        </p:txBody>
      </p:sp>
    </p:spTree>
    <p:extLst>
      <p:ext uri="{BB962C8B-B14F-4D97-AF65-F5344CB8AC3E}">
        <p14:creationId xmlns:p14="http://schemas.microsoft.com/office/powerpoint/2010/main" val="4135720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009B201-89DA-40BF-BDE5-3E3F76579B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2322" y="1332163"/>
            <a:ext cx="8518815" cy="5332406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C1E4873A-1221-491A-B82A-17293FA59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93964"/>
            <a:ext cx="6819223" cy="766128"/>
          </a:xfrm>
        </p:spPr>
        <p:txBody>
          <a:bodyPr>
            <a:noAutofit/>
          </a:bodyPr>
          <a:lstStyle/>
          <a:p>
            <a:r>
              <a:rPr lang="es-ES" sz="3000" dirty="0"/>
              <a:t>LA CLAVE: LA MEDIACIÓN PARENTAL</a:t>
            </a:r>
          </a:p>
        </p:txBody>
      </p:sp>
      <p:sp>
        <p:nvSpPr>
          <p:cNvPr id="3" name="Rectángulo: esquinas diagonales redondeadas 2">
            <a:extLst>
              <a:ext uri="{FF2B5EF4-FFF2-40B4-BE49-F238E27FC236}">
                <a16:creationId xmlns="" xmlns:a16="http://schemas.microsoft.com/office/drawing/2014/main" id="{4E0B3E8B-E0BD-4407-88DF-EB9102E525A4}"/>
              </a:ext>
            </a:extLst>
          </p:cNvPr>
          <p:cNvSpPr/>
          <p:nvPr/>
        </p:nvSpPr>
        <p:spPr>
          <a:xfrm>
            <a:off x="6982692" y="1602714"/>
            <a:ext cx="4309918" cy="2089322"/>
          </a:xfrm>
          <a:prstGeom prst="round2DiagRect">
            <a:avLst/>
          </a:prstGeom>
          <a:solidFill>
            <a:schemeClr val="bg1">
              <a:alpha val="9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0F54BF5-C104-496C-A550-3EF0788655B2}"/>
              </a:ext>
            </a:extLst>
          </p:cNvPr>
          <p:cNvSpPr txBox="1">
            <a:spLocks/>
          </p:cNvSpPr>
          <p:nvPr/>
        </p:nvSpPr>
        <p:spPr>
          <a:xfrm>
            <a:off x="7212496" y="1806517"/>
            <a:ext cx="4080113" cy="188551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 necesario implicarse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Saber escucharles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Vale más la experiencia vital que saber de las TIC</a:t>
            </a:r>
          </a:p>
        </p:txBody>
      </p:sp>
    </p:spTree>
    <p:extLst>
      <p:ext uri="{BB962C8B-B14F-4D97-AF65-F5344CB8AC3E}">
        <p14:creationId xmlns:p14="http://schemas.microsoft.com/office/powerpoint/2010/main" val="2535107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D7FD801-75AB-499B-ABFE-574205865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900" dirty="0"/>
              <a:t>LA CLAVE: LA MEDIACIÓN PARENTAL</a:t>
            </a:r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="" xmlns:a16="http://schemas.microsoft.com/office/drawing/2014/main" id="{4EFE0A4C-245F-4AC1-BF8A-714DF6C42D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3770" y="1452689"/>
            <a:ext cx="8830041" cy="496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28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8BAAE64E-9F9D-4C73-9005-3EE5B88C80B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390422"/>
            <a:ext cx="8577665" cy="5260413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162C948-AE60-4DC2-AF9A-E8047B19AC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s-ES" sz="2900" dirty="0"/>
              <a:t>LA MEJOR SUPERVISIÓN: EL DIÁLOGO</a:t>
            </a:r>
          </a:p>
        </p:txBody>
      </p:sp>
      <p:sp>
        <p:nvSpPr>
          <p:cNvPr id="3" name="Rectángulo: esquinas diagonales redondeadas 2">
            <a:extLst>
              <a:ext uri="{FF2B5EF4-FFF2-40B4-BE49-F238E27FC236}">
                <a16:creationId xmlns="" xmlns:a16="http://schemas.microsoft.com/office/drawing/2014/main" id="{4E0B3E8B-E0BD-4407-88DF-EB9102E525A4}"/>
              </a:ext>
            </a:extLst>
          </p:cNvPr>
          <p:cNvSpPr/>
          <p:nvPr/>
        </p:nvSpPr>
        <p:spPr>
          <a:xfrm>
            <a:off x="1765228" y="5013547"/>
            <a:ext cx="8230929" cy="151074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0F54BF5-C104-496C-A550-3EF0788655B2}"/>
              </a:ext>
            </a:extLst>
          </p:cNvPr>
          <p:cNvSpPr txBox="1">
            <a:spLocks/>
          </p:cNvSpPr>
          <p:nvPr/>
        </p:nvSpPr>
        <p:spPr>
          <a:xfrm>
            <a:off x="1883546" y="5174782"/>
            <a:ext cx="8127090" cy="139431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Hablar de manera cotidiana sobre su día a día en la red (igual que sobre el cole/instituto, etc.)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 posible apoyarse en controles parentales</a:t>
            </a:r>
          </a:p>
        </p:txBody>
      </p:sp>
    </p:spTree>
    <p:extLst>
      <p:ext uri="{BB962C8B-B14F-4D97-AF65-F5344CB8AC3E}">
        <p14:creationId xmlns:p14="http://schemas.microsoft.com/office/powerpoint/2010/main" val="424177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DAFE9B1F-7BD3-4947-BF5F-4B2EA9C20F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8939" y="1438419"/>
            <a:ext cx="8180002" cy="516610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D8E7979-CA87-47B1-B780-9C30CAC86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40145"/>
            <a:ext cx="6819223" cy="719947"/>
          </a:xfrm>
        </p:spPr>
        <p:txBody>
          <a:bodyPr>
            <a:noAutofit/>
          </a:bodyPr>
          <a:lstStyle/>
          <a:p>
            <a:r>
              <a:rPr lang="es-ES" sz="2800" dirty="0"/>
              <a:t>IMPRESCINDIBLE: EL ACOMPAÑAMIENTO</a:t>
            </a:r>
          </a:p>
        </p:txBody>
      </p:sp>
      <p:sp>
        <p:nvSpPr>
          <p:cNvPr id="3" name="Rectángulo: esquinas diagonales redondeadas 2">
            <a:extLst>
              <a:ext uri="{FF2B5EF4-FFF2-40B4-BE49-F238E27FC236}">
                <a16:creationId xmlns="" xmlns:a16="http://schemas.microsoft.com/office/drawing/2014/main" id="{4E0B3E8B-E0BD-4407-88DF-EB9102E525A4}"/>
              </a:ext>
            </a:extLst>
          </p:cNvPr>
          <p:cNvSpPr/>
          <p:nvPr/>
        </p:nvSpPr>
        <p:spPr>
          <a:xfrm>
            <a:off x="7675241" y="3807816"/>
            <a:ext cx="3253153" cy="2618270"/>
          </a:xfrm>
          <a:prstGeom prst="round2Diag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30F54BF5-C104-496C-A550-3EF0788655B2}"/>
              </a:ext>
            </a:extLst>
          </p:cNvPr>
          <p:cNvSpPr txBox="1">
            <a:spLocks/>
          </p:cNvSpPr>
          <p:nvPr/>
        </p:nvSpPr>
        <p:spPr>
          <a:xfrm>
            <a:off x="7914358" y="3930800"/>
            <a:ext cx="3371787" cy="284921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Aprender juntos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Avanzar paulatinamente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Promover su responsabilidad y autonomía</a:t>
            </a:r>
          </a:p>
        </p:txBody>
      </p:sp>
    </p:spTree>
    <p:extLst>
      <p:ext uri="{BB962C8B-B14F-4D97-AF65-F5344CB8AC3E}">
        <p14:creationId xmlns:p14="http://schemas.microsoft.com/office/powerpoint/2010/main" val="2454976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diagonales redondeadas 2">
            <a:extLst>
              <a:ext uri="{FF2B5EF4-FFF2-40B4-BE49-F238E27FC236}">
                <a16:creationId xmlns="" xmlns:a16="http://schemas.microsoft.com/office/drawing/2014/main" id="{4E0B3E8B-E0BD-4407-88DF-EB9102E525A4}"/>
              </a:ext>
            </a:extLst>
          </p:cNvPr>
          <p:cNvSpPr/>
          <p:nvPr/>
        </p:nvSpPr>
        <p:spPr>
          <a:xfrm>
            <a:off x="6931731" y="2951088"/>
            <a:ext cx="3476961" cy="2849216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Elementos multimedia en línea 4">
            <a:hlinkClick r:id="" action="ppaction://media"/>
            <a:extLst>
              <a:ext uri="{FF2B5EF4-FFF2-40B4-BE49-F238E27FC236}">
                <a16:creationId xmlns="" xmlns:a16="http://schemas.microsoft.com/office/drawing/2014/main" id="{6447BEA5-FB42-4165-ACEA-CCD53BE629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3515" y="1436591"/>
            <a:ext cx="8864969" cy="4984111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="" xmlns:a16="http://schemas.microsoft.com/office/drawing/2014/main" id="{DD8E7979-CA87-47B1-B780-9C30CAC86D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30909"/>
            <a:ext cx="6819223" cy="729183"/>
          </a:xfrm>
        </p:spPr>
        <p:txBody>
          <a:bodyPr>
            <a:noAutofit/>
          </a:bodyPr>
          <a:lstStyle/>
          <a:p>
            <a:r>
              <a:rPr lang="es-ES" sz="2800" dirty="0"/>
              <a:t>IMPRESCINDIBLE: EL ACOMPAÑAMIENTO</a:t>
            </a:r>
          </a:p>
        </p:txBody>
      </p:sp>
    </p:spTree>
    <p:extLst>
      <p:ext uri="{BB962C8B-B14F-4D97-AF65-F5344CB8AC3E}">
        <p14:creationId xmlns:p14="http://schemas.microsoft.com/office/powerpoint/2010/main" val="164030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33A4A718-B058-4271-8C5D-6A4DDE967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958" y="1186872"/>
            <a:ext cx="9144000" cy="567112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5805F71-9028-42FD-BA7E-23D01C6B7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s-ES" sz="3100" dirty="0"/>
              <a:t>¿QUÉ USO HACEN DE INTERNET?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9E51582E-D6D3-42C7-A25B-AC71604CC849}"/>
              </a:ext>
            </a:extLst>
          </p:cNvPr>
          <p:cNvSpPr/>
          <p:nvPr/>
        </p:nvSpPr>
        <p:spPr>
          <a:xfrm>
            <a:off x="1979594" y="1477306"/>
            <a:ext cx="7856990" cy="50854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="" xmlns:a16="http://schemas.microsoft.com/office/drawing/2014/main" id="{3C40EA0D-DDA7-4AA6-B474-87E6E894C7CF}"/>
              </a:ext>
            </a:extLst>
          </p:cNvPr>
          <p:cNvSpPr/>
          <p:nvPr/>
        </p:nvSpPr>
        <p:spPr>
          <a:xfrm>
            <a:off x="2213374" y="5913889"/>
            <a:ext cx="7525427" cy="54361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="" xmlns:a16="http://schemas.microsoft.com/office/drawing/2014/main" id="{499A5BCD-A32A-4E61-BDF8-D9C4C669BC2E}"/>
              </a:ext>
            </a:extLst>
          </p:cNvPr>
          <p:cNvSpPr/>
          <p:nvPr/>
        </p:nvSpPr>
        <p:spPr>
          <a:xfrm>
            <a:off x="2199869" y="1629663"/>
            <a:ext cx="7525425" cy="58934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="" xmlns:a16="http://schemas.microsoft.com/office/drawing/2014/main" id="{95D661E7-4166-4B5C-B8F6-91A4E79222DB}"/>
              </a:ext>
            </a:extLst>
          </p:cNvPr>
          <p:cNvSpPr/>
          <p:nvPr/>
        </p:nvSpPr>
        <p:spPr>
          <a:xfrm>
            <a:off x="2219041" y="2712536"/>
            <a:ext cx="7487083" cy="611077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="" xmlns:a16="http://schemas.microsoft.com/office/drawing/2014/main" id="{94B7AB46-9EC9-4669-B033-4FBF3B4FC479}"/>
              </a:ext>
            </a:extLst>
          </p:cNvPr>
          <p:cNvSpPr/>
          <p:nvPr/>
        </p:nvSpPr>
        <p:spPr>
          <a:xfrm>
            <a:off x="2213374" y="3751126"/>
            <a:ext cx="7525426" cy="624839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="" xmlns:a16="http://schemas.microsoft.com/office/drawing/2014/main" id="{827C4590-CE5F-46F0-A987-4F025CBACD0D}"/>
              </a:ext>
            </a:extLst>
          </p:cNvPr>
          <p:cNvSpPr/>
          <p:nvPr/>
        </p:nvSpPr>
        <p:spPr>
          <a:xfrm>
            <a:off x="2175029" y="4872474"/>
            <a:ext cx="7525427" cy="58934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8CC1010A-83A9-4D47-B131-9AE5656EEDB8}"/>
              </a:ext>
            </a:extLst>
          </p:cNvPr>
          <p:cNvSpPr txBox="1">
            <a:spLocks/>
          </p:cNvSpPr>
          <p:nvPr/>
        </p:nvSpPr>
        <p:spPr>
          <a:xfrm>
            <a:off x="2139518" y="1649625"/>
            <a:ext cx="7137647" cy="452923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30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edad tienen nuestros hijos/as?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s-ES" sz="30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30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¿Se puede confiar en ellos/as?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s-ES" sz="30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30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¿Usan dispositivos propios?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s-ES" sz="30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30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¿Cuándo se conectan?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endParaRPr lang="es-ES" sz="30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30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¿Cómo les supervisamos</a:t>
            </a:r>
            <a:r>
              <a:rPr lang="es-ES" sz="30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327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74184C36-5952-4290-B056-0C54F2B0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2715" y="5699078"/>
            <a:ext cx="3279532" cy="9964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C6B49C3E-FABE-4AAE-B4D6-A59C2DEBB2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0170" y="5744722"/>
            <a:ext cx="2488223" cy="964134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88BAF7C-55F3-4AED-BCB1-35E39C2F6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58618"/>
            <a:ext cx="6819223" cy="701474"/>
          </a:xfrm>
        </p:spPr>
        <p:txBody>
          <a:bodyPr>
            <a:noAutofit/>
          </a:bodyPr>
          <a:lstStyle/>
          <a:p>
            <a:r>
              <a:rPr lang="es-ES" sz="2800" dirty="0"/>
              <a:t>LA MEJOR BASE: LAS HABILIDADES SOCIALES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E209FDEC-C005-4DF6-B7DE-ADF93F4AFE67}"/>
              </a:ext>
            </a:extLst>
          </p:cNvPr>
          <p:cNvSpPr txBox="1">
            <a:spLocks/>
          </p:cNvSpPr>
          <p:nvPr/>
        </p:nvSpPr>
        <p:spPr>
          <a:xfrm>
            <a:off x="1934309" y="1494693"/>
            <a:ext cx="8396654" cy="379593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 otro lado de la pantalla siempre hay una persona: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Respeto: tratar como les gustaría que les trataran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Empatía: ponerse en el lugar del otro/a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Asertividad: expresarse sin herir a los demás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Pensamiento crítico: reflexionar sobre lo que ven</a:t>
            </a:r>
          </a:p>
        </p:txBody>
      </p:sp>
    </p:spTree>
    <p:extLst>
      <p:ext uri="{BB962C8B-B14F-4D97-AF65-F5344CB8AC3E}">
        <p14:creationId xmlns:p14="http://schemas.microsoft.com/office/powerpoint/2010/main" val="2922789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566D025-C143-4943-B165-CACCCEDF6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49382"/>
            <a:ext cx="6819223" cy="710710"/>
          </a:xfrm>
        </p:spPr>
        <p:txBody>
          <a:bodyPr>
            <a:noAutofit/>
          </a:bodyPr>
          <a:lstStyle/>
          <a:p>
            <a:r>
              <a:rPr lang="es-ES" sz="2800" dirty="0"/>
              <a:t>RECURSOS DE UTILIDAD EN WWW.IS4K.ES</a:t>
            </a:r>
          </a:p>
        </p:txBody>
      </p:sp>
      <p:pic>
        <p:nvPicPr>
          <p:cNvPr id="6" name="Imagen 5">
            <a:hlinkClick r:id="rId2"/>
            <a:extLst>
              <a:ext uri="{FF2B5EF4-FFF2-40B4-BE49-F238E27FC236}">
                <a16:creationId xmlns="" xmlns:a16="http://schemas.microsoft.com/office/drawing/2014/main" id="{9C5F9766-149C-4E48-A2A9-F52E761A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6039" y="1664823"/>
            <a:ext cx="7534005" cy="238995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EF0E68F-3D39-4420-AA62-DE78975999B0}"/>
              </a:ext>
            </a:extLst>
          </p:cNvPr>
          <p:cNvSpPr txBox="1">
            <a:spLocks/>
          </p:cNvSpPr>
          <p:nvPr/>
        </p:nvSpPr>
        <p:spPr>
          <a:xfrm>
            <a:off x="2720013" y="4022188"/>
            <a:ext cx="7306056" cy="2113436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Línea de Ayuda 017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Cibercooperantes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Jornadas Escolares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Información y actualidad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Recursos (guías, juegos, controles parentales…)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Facebook: @is4k.es	          Twitter: @is4k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B0B04322-FD4F-44B6-BA75-97CA9BA5C523}"/>
              </a:ext>
            </a:extLst>
          </p:cNvPr>
          <p:cNvSpPr/>
          <p:nvPr/>
        </p:nvSpPr>
        <p:spPr>
          <a:xfrm>
            <a:off x="2720013" y="3888850"/>
            <a:ext cx="7334543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66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7815EB23-4C89-44FE-9E95-EA285296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93" y="1570950"/>
            <a:ext cx="8112767" cy="5013374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AD3A01A-350A-47FA-BADB-8A1A33DDC6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75491"/>
            <a:ext cx="6819223" cy="784601"/>
          </a:xfrm>
        </p:spPr>
        <p:txBody>
          <a:bodyPr>
            <a:noAutofit/>
          </a:bodyPr>
          <a:lstStyle/>
          <a:p>
            <a:r>
              <a:rPr lang="es-ES" sz="3000" dirty="0"/>
              <a:t>MODELOS DE PACTOS Y ACUERDOS</a:t>
            </a:r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="" xmlns:a16="http://schemas.microsoft.com/office/drawing/2014/main" id="{1D2A4F74-BDBE-4092-99EE-1C731047CBC5}"/>
              </a:ext>
            </a:extLst>
          </p:cNvPr>
          <p:cNvSpPr/>
          <p:nvPr/>
        </p:nvSpPr>
        <p:spPr>
          <a:xfrm>
            <a:off x="7777023" y="2964876"/>
            <a:ext cx="3823854" cy="261850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9E701404-E39C-470F-B66D-98071740C9C6}"/>
              </a:ext>
            </a:extLst>
          </p:cNvPr>
          <p:cNvSpPr txBox="1">
            <a:spLocks/>
          </p:cNvSpPr>
          <p:nvPr/>
        </p:nvSpPr>
        <p:spPr>
          <a:xfrm>
            <a:off x="8007931" y="3275420"/>
            <a:ext cx="3749965" cy="23744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Buen uso del móvil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la tableta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la videoconsola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Compartir dispositivos familiares</a:t>
            </a:r>
          </a:p>
        </p:txBody>
      </p:sp>
    </p:spTree>
    <p:extLst>
      <p:ext uri="{BB962C8B-B14F-4D97-AF65-F5344CB8AC3E}">
        <p14:creationId xmlns:p14="http://schemas.microsoft.com/office/powerpoint/2010/main" val="3840365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6EA4F0C-9672-438C-B52D-F2BA9B9768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630" y="1544331"/>
            <a:ext cx="8227267" cy="5171995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C251FB46-B8FD-4A97-83F4-9FF0DE6DE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12436"/>
            <a:ext cx="6819223" cy="747656"/>
          </a:xfrm>
        </p:spPr>
        <p:txBody>
          <a:bodyPr>
            <a:noAutofit/>
          </a:bodyPr>
          <a:lstStyle/>
          <a:p>
            <a:r>
              <a:rPr lang="es-ES" sz="3000" dirty="0"/>
              <a:t>ASEGURANDO LOS DISPOSITIVOS FAMILIARES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5905321F-AAE1-4BBC-8F38-D9B280382D35}"/>
              </a:ext>
            </a:extLst>
          </p:cNvPr>
          <p:cNvSpPr/>
          <p:nvPr/>
        </p:nvSpPr>
        <p:spPr>
          <a:xfrm>
            <a:off x="1795623" y="1450107"/>
            <a:ext cx="5050513" cy="2544661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8FA019EF-696C-43E3-9052-DE5E096F2DFC}"/>
              </a:ext>
            </a:extLst>
          </p:cNvPr>
          <p:cNvSpPr txBox="1">
            <a:spLocks/>
          </p:cNvSpPr>
          <p:nvPr/>
        </p:nvSpPr>
        <p:spPr>
          <a:xfrm>
            <a:off x="840509" y="1802061"/>
            <a:ext cx="6487177" cy="231277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Siempre con antivirus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Tener el sistema y las aplicaciones actualizadas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Emplear cuentas de usuario limitado (no administrador)</a:t>
            </a:r>
          </a:p>
        </p:txBody>
      </p:sp>
    </p:spTree>
    <p:extLst>
      <p:ext uri="{BB962C8B-B14F-4D97-AF65-F5344CB8AC3E}">
        <p14:creationId xmlns:p14="http://schemas.microsoft.com/office/powerpoint/2010/main" val="3729566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/>
            <a:extLst>
              <a:ext uri="{FF2B5EF4-FFF2-40B4-BE49-F238E27FC236}">
                <a16:creationId xmlns="" xmlns:a16="http://schemas.microsoft.com/office/drawing/2014/main" id="{8B180D97-82BF-476D-A588-D7617FAFE5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" t="-1" r="-11"/>
          <a:stretch/>
        </p:blipFill>
        <p:spPr>
          <a:xfrm>
            <a:off x="1515227" y="975533"/>
            <a:ext cx="4572001" cy="1137015"/>
          </a:xfrm>
          <a:prstGeom prst="rect">
            <a:avLst/>
          </a:prstGeom>
          <a:ln w="15875">
            <a:noFill/>
          </a:ln>
        </p:spPr>
      </p:pic>
      <p:pic>
        <p:nvPicPr>
          <p:cNvPr id="4" name="Imagen 3">
            <a:hlinkClick r:id="rId4"/>
            <a:extLst>
              <a:ext uri="{FF2B5EF4-FFF2-40B4-BE49-F238E27FC236}">
                <a16:creationId xmlns="" xmlns:a16="http://schemas.microsoft.com/office/drawing/2014/main" id="{44A59770-6A06-45AD-BEF0-E8F7070924D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6"/>
          <a:stretch/>
        </p:blipFill>
        <p:spPr>
          <a:xfrm>
            <a:off x="1527219" y="2193860"/>
            <a:ext cx="4572000" cy="1489235"/>
          </a:xfrm>
          <a:prstGeom prst="rect">
            <a:avLst/>
          </a:prstGeom>
          <a:ln w="15875">
            <a:noFill/>
          </a:ln>
        </p:spPr>
      </p:pic>
      <p:pic>
        <p:nvPicPr>
          <p:cNvPr id="7" name="Imagen 6">
            <a:hlinkClick r:id="rId6"/>
            <a:extLst>
              <a:ext uri="{FF2B5EF4-FFF2-40B4-BE49-F238E27FC236}">
                <a16:creationId xmlns="" xmlns:a16="http://schemas.microsoft.com/office/drawing/2014/main" id="{DDE6E627-993C-4D2D-85D1-A9317A6D46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49"/>
          <a:stretch/>
        </p:blipFill>
        <p:spPr>
          <a:xfrm>
            <a:off x="1524000" y="3942595"/>
            <a:ext cx="9141745" cy="2796430"/>
          </a:xfrm>
          <a:prstGeom prst="rect">
            <a:avLst/>
          </a:prstGeom>
          <a:ln w="15875">
            <a:noFill/>
          </a:ln>
        </p:spPr>
      </p:pic>
      <p:sp>
        <p:nvSpPr>
          <p:cNvPr id="14" name="Marcador de texto 13">
            <a:extLst>
              <a:ext uri="{FF2B5EF4-FFF2-40B4-BE49-F238E27FC236}">
                <a16:creationId xmlns="" xmlns:a16="http://schemas.microsoft.com/office/drawing/2014/main" id="{F70146E4-E02B-44A3-98AC-94AD69ED0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2900" dirty="0"/>
              <a:t>OPCIONES DE BÚSQUEDA SEGURA</a:t>
            </a:r>
          </a:p>
        </p:txBody>
      </p:sp>
      <p:pic>
        <p:nvPicPr>
          <p:cNvPr id="3" name="Imagen 2">
            <a:hlinkClick r:id="rId8"/>
            <a:extLst>
              <a:ext uri="{FF2B5EF4-FFF2-40B4-BE49-F238E27FC236}">
                <a16:creationId xmlns="" xmlns:a16="http://schemas.microsoft.com/office/drawing/2014/main" id="{7FDDBD04-883F-4189-A48D-3FC730A71C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25" r="-1"/>
          <a:stretch/>
        </p:blipFill>
        <p:spPr>
          <a:xfrm>
            <a:off x="6096000" y="1183745"/>
            <a:ext cx="4572001" cy="2580786"/>
          </a:xfrm>
          <a:prstGeom prst="rect">
            <a:avLst/>
          </a:prstGeom>
          <a:ln w="15875"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B69DEA7-A948-49DA-BF0C-2ED78F1F90C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024" y="2796867"/>
            <a:ext cx="1015978" cy="10159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Rectángulo: esquinas diagonales redondeadas 8">
            <a:extLst>
              <a:ext uri="{FF2B5EF4-FFF2-40B4-BE49-F238E27FC236}">
                <a16:creationId xmlns="" xmlns:a16="http://schemas.microsoft.com/office/drawing/2014/main" id="{86B7D136-2485-4EDF-97B6-4774482E5508}"/>
              </a:ext>
            </a:extLst>
          </p:cNvPr>
          <p:cNvSpPr/>
          <p:nvPr/>
        </p:nvSpPr>
        <p:spPr>
          <a:xfrm>
            <a:off x="5176235" y="4161411"/>
            <a:ext cx="5333449" cy="1073270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268F4218-C9EF-4CD7-A4E8-7D2925BCA1B4}"/>
              </a:ext>
            </a:extLst>
          </p:cNvPr>
          <p:cNvSpPr txBox="1">
            <a:spLocks/>
          </p:cNvSpPr>
          <p:nvPr/>
        </p:nvSpPr>
        <p:spPr>
          <a:xfrm>
            <a:off x="5280074" y="4250077"/>
            <a:ext cx="5229610" cy="100158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1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Aplicaciones para menores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1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Configuración de buscadores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="" xmlns:a16="http://schemas.microsoft.com/office/drawing/2014/main" id="{69DF48E0-31F5-4F8E-8C1A-F20C4365FE3F}"/>
              </a:ext>
            </a:extLst>
          </p:cNvPr>
          <p:cNvSpPr/>
          <p:nvPr/>
        </p:nvSpPr>
        <p:spPr>
          <a:xfrm>
            <a:off x="1524002" y="3779972"/>
            <a:ext cx="9144000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="" xmlns:a16="http://schemas.microsoft.com/office/drawing/2014/main" id="{372FE024-B069-4EAE-96B2-8723F0DE5B08}"/>
              </a:ext>
            </a:extLst>
          </p:cNvPr>
          <p:cNvSpPr/>
          <p:nvPr/>
        </p:nvSpPr>
        <p:spPr>
          <a:xfrm>
            <a:off x="1519651" y="2062458"/>
            <a:ext cx="4575221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="" xmlns:a16="http://schemas.microsoft.com/office/drawing/2014/main" id="{72D16478-C8AD-4A20-88DB-7266D9A58DBD}"/>
              </a:ext>
            </a:extLst>
          </p:cNvPr>
          <p:cNvSpPr/>
          <p:nvPr/>
        </p:nvSpPr>
        <p:spPr>
          <a:xfrm>
            <a:off x="6016419" y="998370"/>
            <a:ext cx="165600" cy="27964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237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AB2A91A4-FD34-460D-872C-22B80769DC7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6860" y="1565481"/>
            <a:ext cx="8054332" cy="5144990"/>
          </a:xfrm>
          <a:prstGeom prst="rect">
            <a:avLst/>
          </a:prstGeom>
        </p:spPr>
      </p:pic>
      <p:pic>
        <p:nvPicPr>
          <p:cNvPr id="6" name="Imagen 5">
            <a:hlinkClick r:id="rId3"/>
            <a:extLst>
              <a:ext uri="{FF2B5EF4-FFF2-40B4-BE49-F238E27FC236}">
                <a16:creationId xmlns="" xmlns:a16="http://schemas.microsoft.com/office/drawing/2014/main" id="{2A154036-D686-47C3-8849-C6B19086CC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309" y="1565479"/>
            <a:ext cx="1805241" cy="484658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A87033E-3447-400A-8DEB-C8D6624FB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30909"/>
            <a:ext cx="6819223" cy="729183"/>
          </a:xfrm>
        </p:spPr>
        <p:txBody>
          <a:bodyPr>
            <a:noAutofit/>
          </a:bodyPr>
          <a:lstStyle/>
          <a:p>
            <a:r>
              <a:rPr lang="es-ES" sz="2800" dirty="0"/>
              <a:t>HERRAMIENTAS DE CONTROL PARENTAL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1AE9AC82-4A71-4BDF-AA25-2FE556F2A48C}"/>
              </a:ext>
            </a:extLst>
          </p:cNvPr>
          <p:cNvSpPr/>
          <p:nvPr/>
        </p:nvSpPr>
        <p:spPr>
          <a:xfrm>
            <a:off x="646271" y="1736158"/>
            <a:ext cx="5947202" cy="1103932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4BEE3490-F465-4E64-BDEB-97D53E1E2765}"/>
              </a:ext>
            </a:extLst>
          </p:cNvPr>
          <p:cNvSpPr txBox="1">
            <a:spLocks/>
          </p:cNvSpPr>
          <p:nvPr/>
        </p:nvSpPr>
        <p:spPr>
          <a:xfrm>
            <a:off x="877224" y="1791880"/>
            <a:ext cx="5843362" cy="99248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Pueden ayudar en la supervisión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sustituyen la presencia física</a:t>
            </a:r>
          </a:p>
        </p:txBody>
      </p:sp>
    </p:spTree>
    <p:extLst>
      <p:ext uri="{BB962C8B-B14F-4D97-AF65-F5344CB8AC3E}">
        <p14:creationId xmlns:p14="http://schemas.microsoft.com/office/powerpoint/2010/main" val="136255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5172DDF-5DC8-4819-96CB-9F9B5CE4F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CONTRASEÑAS MÁS SEGURAS</a:t>
            </a:r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="" xmlns:a16="http://schemas.microsoft.com/office/drawing/2014/main" id="{CE8764F7-47D9-42F2-B71F-C1AE560EB8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0695" y="4103241"/>
            <a:ext cx="9144000" cy="2724486"/>
          </a:xfrm>
          <a:prstGeom prst="rect">
            <a:avLst/>
          </a:prstGeom>
          <a:ln w="15875"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1D4DB685-77A3-49C7-A17B-65C8E9FFDF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9064" y="2029051"/>
            <a:ext cx="2990441" cy="16680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3830E44B-79BF-468C-8890-37A33FF35E2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857" y="1414973"/>
            <a:ext cx="1080000" cy="1080000"/>
          </a:xfrm>
          <a:prstGeom prst="rect">
            <a:avLst/>
          </a:prstGeom>
        </p:spPr>
      </p:pic>
      <p:sp>
        <p:nvSpPr>
          <p:cNvPr id="19" name="Rectángulo: esquinas diagonales redondeadas 18">
            <a:extLst>
              <a:ext uri="{FF2B5EF4-FFF2-40B4-BE49-F238E27FC236}">
                <a16:creationId xmlns="" xmlns:a16="http://schemas.microsoft.com/office/drawing/2014/main" id="{0C3F93C6-88CF-4212-8E58-CA1D7B8C058A}"/>
              </a:ext>
            </a:extLst>
          </p:cNvPr>
          <p:cNvSpPr/>
          <p:nvPr/>
        </p:nvSpPr>
        <p:spPr>
          <a:xfrm>
            <a:off x="431780" y="1861619"/>
            <a:ext cx="5123984" cy="2702654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ítulo 1">
            <a:extLst>
              <a:ext uri="{FF2B5EF4-FFF2-40B4-BE49-F238E27FC236}">
                <a16:creationId xmlns="" xmlns:a16="http://schemas.microsoft.com/office/drawing/2014/main" id="{8E56455B-006F-4916-A9A8-9C1B9E4E5DDB}"/>
              </a:ext>
            </a:extLst>
          </p:cNvPr>
          <p:cNvSpPr txBox="1">
            <a:spLocks/>
          </p:cNvSpPr>
          <p:nvPr/>
        </p:nvSpPr>
        <p:spPr>
          <a:xfrm>
            <a:off x="950583" y="2041552"/>
            <a:ext cx="4735357" cy="283756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MAYÚSCULAS, minúsculas, números y símbolos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Fáciles de recordar y difíciles de adivinar, y secretas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6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Mejorar seguridad con doble autenticación</a:t>
            </a: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ED0B1A6-0AA5-492F-B2BA-24F1C0F07E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792" y="1517014"/>
            <a:ext cx="8229952" cy="525100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7F343A3-5E8D-4A94-BD85-3BA47AF956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BLOQUEO DE PANTALLA SEGURO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="" xmlns:a16="http://schemas.microsoft.com/office/drawing/2014/main" id="{572BBF76-AE91-4BD8-8565-3B4C16B06D05}"/>
              </a:ext>
            </a:extLst>
          </p:cNvPr>
          <p:cNvSpPr/>
          <p:nvPr/>
        </p:nvSpPr>
        <p:spPr>
          <a:xfrm>
            <a:off x="942125" y="1964305"/>
            <a:ext cx="3408719" cy="415016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CEAEB521-8FFC-4C4E-B918-6DDAC1BDA05B}"/>
              </a:ext>
            </a:extLst>
          </p:cNvPr>
          <p:cNvSpPr txBox="1">
            <a:spLocks/>
          </p:cNvSpPr>
          <p:nvPr/>
        </p:nvSpPr>
        <p:spPr>
          <a:xfrm>
            <a:off x="1293817" y="2181644"/>
            <a:ext cx="2954909" cy="37297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Reconocimiento de cara/huella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Contraseña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Patrón de desbloqueo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Pero siendo siempre discretos/as</a:t>
            </a:r>
          </a:p>
        </p:txBody>
      </p:sp>
    </p:spTree>
    <p:extLst>
      <p:ext uri="{BB962C8B-B14F-4D97-AF65-F5344CB8AC3E}">
        <p14:creationId xmlns:p14="http://schemas.microsoft.com/office/powerpoint/2010/main" val="167111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C2EEEB0-B8CE-4B71-B67D-C1F7033B9F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DESCARGAS DE CONFIANZA</a:t>
            </a:r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="" xmlns:a16="http://schemas.microsoft.com/office/drawing/2014/main" id="{C7FF253F-3DE5-42D3-A59B-EE51559A11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2022231" y="1412588"/>
            <a:ext cx="8645770" cy="3099087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="" xmlns:a16="http://schemas.microsoft.com/office/drawing/2014/main" id="{EC1B8F04-A74A-4E76-A0F8-AB398B8458A8}"/>
              </a:ext>
            </a:extLst>
          </p:cNvPr>
          <p:cNvSpPr/>
          <p:nvPr/>
        </p:nvSpPr>
        <p:spPr>
          <a:xfrm>
            <a:off x="5872077" y="3429000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="" xmlns:a16="http://schemas.microsoft.com/office/drawing/2014/main" id="{DC16780D-65DB-4AFE-A34A-137D12D3BE36}"/>
              </a:ext>
            </a:extLst>
          </p:cNvPr>
          <p:cNvSpPr/>
          <p:nvPr/>
        </p:nvSpPr>
        <p:spPr>
          <a:xfrm>
            <a:off x="8573358" y="3138854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diagonales redondeadas 8">
            <a:extLst>
              <a:ext uri="{FF2B5EF4-FFF2-40B4-BE49-F238E27FC236}">
                <a16:creationId xmlns="" xmlns:a16="http://schemas.microsoft.com/office/drawing/2014/main" id="{BEA406AA-D1DA-456C-A136-635E35BD9B00}"/>
              </a:ext>
            </a:extLst>
          </p:cNvPr>
          <p:cNvSpPr/>
          <p:nvPr/>
        </p:nvSpPr>
        <p:spPr>
          <a:xfrm>
            <a:off x="2022230" y="4466496"/>
            <a:ext cx="8502161" cy="2244236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81E8F705-41FE-47C2-BB76-4E6133452D48}"/>
              </a:ext>
            </a:extLst>
          </p:cNvPr>
          <p:cNvSpPr txBox="1">
            <a:spLocks/>
          </p:cNvSpPr>
          <p:nvPr/>
        </p:nvSpPr>
        <p:spPr>
          <a:xfrm>
            <a:off x="2597240" y="4716153"/>
            <a:ext cx="8272666" cy="196522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Descargar apps originales y en tiendas oficiales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Fijarse en la clasificación por edades (PEGI)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Reputación (valoración, descargas, comentarios)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Asegurarse que los permisos son coherentes</a:t>
            </a:r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4DEB256D-A5CE-4971-BA7C-3FF40CE3B4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7633" y="1347417"/>
            <a:ext cx="8409368" cy="5424068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6954B808-0D97-4783-A986-487C109A43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PREPARADOS PARA TODO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8A5CA827-93DE-4ABA-AFBE-E15CA881F01D}"/>
              </a:ext>
            </a:extLst>
          </p:cNvPr>
          <p:cNvSpPr/>
          <p:nvPr/>
        </p:nvSpPr>
        <p:spPr>
          <a:xfrm>
            <a:off x="2053479" y="4983286"/>
            <a:ext cx="8011236" cy="1599010"/>
          </a:xfrm>
          <a:prstGeom prst="round2Diag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D4BF82C2-F5D5-4740-8E05-FCE302A47DE0}"/>
              </a:ext>
            </a:extLst>
          </p:cNvPr>
          <p:cNvSpPr txBox="1">
            <a:spLocks/>
          </p:cNvSpPr>
          <p:nvPr/>
        </p:nvSpPr>
        <p:spPr>
          <a:xfrm>
            <a:off x="2184617" y="5053786"/>
            <a:ext cx="7880098" cy="152851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 a haber situaciones problemáticas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Potenciemos su autoestima y responsabilidad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Cuidemos nuestra relación de confianza</a:t>
            </a:r>
          </a:p>
        </p:txBody>
      </p:sp>
    </p:spTree>
    <p:extLst>
      <p:ext uri="{BB962C8B-B14F-4D97-AF65-F5344CB8AC3E}">
        <p14:creationId xmlns:p14="http://schemas.microsoft.com/office/powerpoint/2010/main" val="17231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4738A09-BCA7-4D1D-9D04-426DD284E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9383" y="1394193"/>
            <a:ext cx="4135936" cy="517622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ABE9ACB1-661D-480A-BB0F-F21346A359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19" y="3983557"/>
            <a:ext cx="4093665" cy="25868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09F61C6-3E5D-4825-AC88-AEA426ECBC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719" y="1394192"/>
            <a:ext cx="4093664" cy="259428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09A3E5CB-E881-46EB-8BC8-B32D900426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¿QUÉ USO HACEN DE INTERNET?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FA597AB0-F338-42A4-BAB9-9F6BAC802BE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583" y="1871177"/>
            <a:ext cx="870273" cy="87027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="" xmlns:a16="http://schemas.microsoft.com/office/drawing/2014/main" id="{99AE5C87-1EA4-4056-AC75-A92C41959C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1764" y="2862157"/>
            <a:ext cx="847436" cy="847436"/>
          </a:xfrm>
          <a:prstGeom prst="rect">
            <a:avLst/>
          </a:prstGeom>
        </p:spPr>
      </p:pic>
      <p:pic>
        <p:nvPicPr>
          <p:cNvPr id="1026" name="Picture 2" descr="https://is5-ssl.mzstatic.com/image/thumb/Purple124/v4/3e/b1/ea/3eb1ea1e-9b98-eb79-bb79-a7671b492328/AppIcon-1x_U007emarketing-0-0-GLES2_U002c0-512MB-sRGB-0-0-0-85-220-0-0-0-6.png/230x0w.jpg">
            <a:extLst>
              <a:ext uri="{FF2B5EF4-FFF2-40B4-BE49-F238E27FC236}">
                <a16:creationId xmlns="" xmlns:a16="http://schemas.microsoft.com/office/drawing/2014/main" id="{944F4AF0-0589-41F4-B742-3D978E89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73136" y="2907895"/>
            <a:ext cx="801819" cy="80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4F216D28-DF77-45DB-9EC6-3361B30D995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2890" y="1939632"/>
            <a:ext cx="801819" cy="8018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1FA19E54-3E4E-46C9-A344-AE7553BA5A9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135" y="4968935"/>
            <a:ext cx="836142" cy="83614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6BEC8379-8B2C-4E92-83C2-219E9A4D90B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0884" y="3939446"/>
            <a:ext cx="870273" cy="8702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8082DC5F-D934-4350-8B92-D143EA2CF36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014" y="3972875"/>
            <a:ext cx="835383" cy="83538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86C8037D-C267-4DFC-BA1A-94F1923692B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791" y="4957640"/>
            <a:ext cx="847436" cy="847436"/>
          </a:xfrm>
          <a:prstGeom prst="rect">
            <a:avLst/>
          </a:prstGeom>
        </p:spPr>
      </p:pic>
      <p:sp>
        <p:nvSpPr>
          <p:cNvPr id="14" name="Rectángulo: esquinas diagonales redondeadas 13">
            <a:extLst>
              <a:ext uri="{FF2B5EF4-FFF2-40B4-BE49-F238E27FC236}">
                <a16:creationId xmlns="" xmlns:a16="http://schemas.microsoft.com/office/drawing/2014/main" id="{FE3F577F-BEA1-4676-85CB-5DA1DF728A53}"/>
              </a:ext>
            </a:extLst>
          </p:cNvPr>
          <p:cNvSpPr/>
          <p:nvPr/>
        </p:nvSpPr>
        <p:spPr>
          <a:xfrm>
            <a:off x="168276" y="2716348"/>
            <a:ext cx="2855818" cy="2831984"/>
          </a:xfrm>
          <a:prstGeom prst="round2Diag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8DFDD3A8-C4B2-4559-82C3-3AFE5580E586}"/>
              </a:ext>
            </a:extLst>
          </p:cNvPr>
          <p:cNvSpPr txBox="1">
            <a:spLocks/>
          </p:cNvSpPr>
          <p:nvPr/>
        </p:nvSpPr>
        <p:spPr>
          <a:xfrm>
            <a:off x="941284" y="2906720"/>
            <a:ext cx="2510600" cy="264161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Divertirse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Aprender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Charlar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Ligar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1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826697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1691234" y="5315444"/>
            <a:ext cx="8828581" cy="1385525"/>
          </a:xfrm>
          <a:prstGeom prst="rect">
            <a:avLst/>
          </a:prstGeom>
          <a:solidFill>
            <a:schemeClr val="bg1"/>
          </a:solidFill>
          <a:ln w="76200">
            <a:solidFill>
              <a:srgbClr val="CD2D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Marcador de texto 1">
            <a:extLst>
              <a:ext uri="{FF2B5EF4-FFF2-40B4-BE49-F238E27FC236}">
                <a16:creationId xmlns:a16="http://schemas.microsoft.com/office/drawing/2014/main" xmlns="" id="{24F33A2B-17F4-475A-831D-96753C78CC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19808" y="5834157"/>
            <a:ext cx="1554503" cy="416395"/>
          </a:xfrm>
        </p:spPr>
        <p:txBody>
          <a:bodyPr>
            <a:normAutofit/>
          </a:bodyPr>
          <a:lstStyle/>
          <a:p>
            <a:pPr algn="ctr"/>
            <a:r>
              <a:rPr lang="es-ES" sz="1350" b="0" dirty="0">
                <a:sym typeface="Wingdings" panose="05000000000000000000" pitchFamily="2" charset="2"/>
              </a:rPr>
              <a:t>Programas de </a:t>
            </a:r>
            <a:r>
              <a:rPr lang="es-ES" sz="1350" dirty="0">
                <a:sym typeface="Wingdings" panose="05000000000000000000" pitchFamily="2" charset="2"/>
              </a:rPr>
              <a:t>formación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9CA7220-A3E7-448C-9C2B-27C1FC51BA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EN INCIBE TE AYUDAMOS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4" y="5641317"/>
            <a:ext cx="809166" cy="808696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278028" y="1403342"/>
            <a:ext cx="7646040" cy="1764162"/>
            <a:chOff x="2278028" y="1489098"/>
            <a:chExt cx="7646040" cy="1764162"/>
          </a:xfrm>
        </p:grpSpPr>
        <p:grpSp>
          <p:nvGrpSpPr>
            <p:cNvPr id="7" name="Grupo 6"/>
            <p:cNvGrpSpPr/>
            <p:nvPr/>
          </p:nvGrpSpPr>
          <p:grpSpPr>
            <a:xfrm>
              <a:off x="2278028" y="1489098"/>
              <a:ext cx="7646040" cy="1764162"/>
              <a:chOff x="1826636" y="2604953"/>
              <a:chExt cx="7646040" cy="1764162"/>
            </a:xfrm>
          </p:grpSpPr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3208"/>
              <a:stretch/>
            </p:blipFill>
            <p:spPr>
              <a:xfrm>
                <a:off x="6218119" y="2604953"/>
                <a:ext cx="3254557" cy="1648162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1826636" y="2771027"/>
                <a:ext cx="3600000" cy="1598088"/>
                <a:chOff x="1826636" y="1622218"/>
                <a:chExt cx="3600000" cy="1598088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636" y="1622218"/>
                  <a:ext cx="3600000" cy="849509"/>
                </a:xfrm>
                <a:prstGeom prst="rect">
                  <a:avLst/>
                </a:prstGeom>
              </p:spPr>
            </p:pic>
            <p:sp>
              <p:nvSpPr>
                <p:cNvPr id="25" name="Marcador de texto 5">
                  <a:extLst>
                    <a:ext uri="{FF2B5EF4-FFF2-40B4-BE49-F238E27FC236}">
                      <a16:creationId xmlns:a16="http://schemas.microsoft.com/office/drawing/2014/main" xmlns="" id="{F4282CF7-3853-4CF0-B0E0-4E31A321E6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6636" y="2695110"/>
                  <a:ext cx="3600000" cy="525196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rmAutofit/>
                </a:bodyPr>
                <a:lstStyle>
                  <a:lvl1pPr marL="0" indent="0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Tx/>
                    <a:buNone/>
                    <a:defRPr sz="1800" kern="1200">
                      <a:solidFill>
                        <a:srgbClr val="46546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600"/>
                    </a:spcBef>
                  </a:pPr>
                  <a:r>
                    <a:rPr lang="es-ES" sz="1350" b="1" dirty="0" smtClean="0"/>
                    <a:t>www.incibe.es 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n-US" sz="1350" b="1" dirty="0" smtClean="0"/>
                    <a:t>                         </a:t>
                  </a:r>
                  <a:r>
                    <a:rPr lang="en-US" sz="1350" b="1" dirty="0" err="1" smtClean="0"/>
                    <a:t>incibe</a:t>
                  </a:r>
                  <a:endParaRPr lang="es-ES" sz="1350" b="1" dirty="0"/>
                </a:p>
              </p:txBody>
            </p:sp>
          </p:grpSp>
        </p:grpSp>
        <p:grpSp>
          <p:nvGrpSpPr>
            <p:cNvPr id="10" name="Grupo 9"/>
            <p:cNvGrpSpPr/>
            <p:nvPr/>
          </p:nvGrpSpPr>
          <p:grpSpPr>
            <a:xfrm>
              <a:off x="3148916" y="2954823"/>
              <a:ext cx="1213543" cy="247654"/>
              <a:chOff x="3968057" y="2775544"/>
              <a:chExt cx="1800000" cy="367335"/>
            </a:xfrm>
          </p:grpSpPr>
          <p:pic>
            <p:nvPicPr>
              <p:cNvPr id="1026" name="Picture 2" descr="Instagram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witter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LinkedIN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8057" y="2777768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YouTube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upo 10"/>
          <p:cNvGrpSpPr/>
          <p:nvPr/>
        </p:nvGrpSpPr>
        <p:grpSpPr>
          <a:xfrm>
            <a:off x="2449933" y="3686627"/>
            <a:ext cx="7292134" cy="1242009"/>
            <a:chOff x="2857303" y="3873974"/>
            <a:chExt cx="7292134" cy="1242009"/>
          </a:xfrm>
        </p:grpSpPr>
        <p:grpSp>
          <p:nvGrpSpPr>
            <p:cNvPr id="9" name="Grupo 8"/>
            <p:cNvGrpSpPr/>
            <p:nvPr/>
          </p:nvGrpSpPr>
          <p:grpSpPr>
            <a:xfrm>
              <a:off x="2857303" y="3873974"/>
              <a:ext cx="2052176" cy="1242009"/>
              <a:chOff x="2857303" y="3873974"/>
              <a:chExt cx="2052176" cy="1242009"/>
            </a:xfrm>
          </p:grpSpPr>
          <p:sp>
            <p:nvSpPr>
              <p:cNvPr id="39" name="Marcador de texto 5">
                <a:extLst>
                  <a:ext uri="{FF2B5EF4-FFF2-40B4-BE49-F238E27FC236}">
                    <a16:creationId xmlns:a16="http://schemas.microsoft.com/office/drawing/2014/main" xmlns="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303" y="4589736"/>
                <a:ext cx="2052176" cy="52624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www.osi.es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</a:t>
                </a:r>
                <a:r>
                  <a:rPr lang="es-ES" sz="1350" b="1" dirty="0" err="1" smtClean="0"/>
                  <a:t>osiseguridad</a:t>
                </a:r>
                <a:endParaRPr lang="es-ES" sz="1350" b="1" dirty="0"/>
              </a:p>
            </p:txBody>
          </p:sp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3771" y="3873974"/>
                <a:ext cx="1876973" cy="570914"/>
              </a:xfrm>
              <a:prstGeom prst="rect">
                <a:avLst/>
              </a:prstGeom>
            </p:spPr>
          </p:pic>
          <p:grpSp>
            <p:nvGrpSpPr>
              <p:cNvPr id="50" name="Grupo 49"/>
              <p:cNvGrpSpPr/>
              <p:nvPr/>
            </p:nvGrpSpPr>
            <p:grpSpPr>
              <a:xfrm>
                <a:off x="2986990" y="4825742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Grupo 7"/>
            <p:cNvGrpSpPr/>
            <p:nvPr/>
          </p:nvGrpSpPr>
          <p:grpSpPr>
            <a:xfrm>
              <a:off x="5487011" y="3873974"/>
              <a:ext cx="1547748" cy="1224395"/>
              <a:chOff x="5487011" y="3873974"/>
              <a:chExt cx="1547748" cy="1224395"/>
            </a:xfrm>
          </p:grpSpPr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012" y="3873974"/>
                <a:ext cx="1547747" cy="570914"/>
              </a:xfrm>
              <a:prstGeom prst="rect">
                <a:avLst/>
              </a:prstGeom>
            </p:spPr>
          </p:pic>
          <p:sp>
            <p:nvSpPr>
              <p:cNvPr id="44" name="Marcador de texto 5">
                <a:extLst>
                  <a:ext uri="{FF2B5EF4-FFF2-40B4-BE49-F238E27FC236}">
                    <a16:creationId xmlns:a16="http://schemas.microsoft.com/office/drawing/2014/main" xmlns="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7011" y="4549671"/>
                <a:ext cx="1547748" cy="54869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www.is4k.es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is4k</a:t>
                </a:r>
                <a:endParaRPr lang="es-ES" sz="1350" b="1" dirty="0"/>
              </a:p>
            </p:txBody>
          </p:sp>
          <p:grpSp>
            <p:nvGrpSpPr>
              <p:cNvPr id="56" name="Grupo 55"/>
              <p:cNvGrpSpPr/>
              <p:nvPr/>
            </p:nvGrpSpPr>
            <p:grpSpPr>
              <a:xfrm>
                <a:off x="5640220" y="4789745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7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" name="Grupo 3"/>
            <p:cNvGrpSpPr/>
            <p:nvPr/>
          </p:nvGrpSpPr>
          <p:grpSpPr>
            <a:xfrm>
              <a:off x="7612291" y="3877156"/>
              <a:ext cx="2537146" cy="1238826"/>
              <a:chOff x="7216454" y="3877156"/>
              <a:chExt cx="2537146" cy="1238826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081" y="3877156"/>
                <a:ext cx="1616857" cy="570914"/>
              </a:xfrm>
              <a:prstGeom prst="rect">
                <a:avLst/>
              </a:prstGeom>
            </p:spPr>
          </p:pic>
          <p:sp>
            <p:nvSpPr>
              <p:cNvPr id="45" name="Marcador de texto 5">
                <a:extLst>
                  <a:ext uri="{FF2B5EF4-FFF2-40B4-BE49-F238E27FC236}">
                    <a16:creationId xmlns:a16="http://schemas.microsoft.com/office/drawing/2014/main" xmlns="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6454" y="4537623"/>
                <a:ext cx="2537146" cy="5783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www.incibe.es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   </a:t>
                </a:r>
                <a:r>
                  <a:rPr lang="es-ES" sz="1350" b="1" dirty="0" err="1" smtClean="0"/>
                  <a:t>protegeempresa</a:t>
                </a:r>
                <a:endParaRPr lang="es-ES" sz="1350" b="1" dirty="0"/>
              </a:p>
            </p:txBody>
          </p:sp>
          <p:grpSp>
            <p:nvGrpSpPr>
              <p:cNvPr id="2" name="Grupo 1"/>
              <p:cNvGrpSpPr/>
              <p:nvPr/>
            </p:nvGrpSpPr>
            <p:grpSpPr>
              <a:xfrm>
                <a:off x="7315695" y="4765208"/>
                <a:ext cx="970836" cy="249153"/>
                <a:chOff x="8824517" y="4519023"/>
                <a:chExt cx="970836" cy="249153"/>
              </a:xfrm>
            </p:grpSpPr>
            <p:pic>
              <p:nvPicPr>
                <p:cNvPr id="1036" name="Picture 12" descr="Pinterest"/>
                <p:cNvPicPr>
                  <a:picLocks noChangeAspect="1" noChangeArrowheads="1"/>
                </p:cNvPicPr>
                <p:nvPr/>
              </p:nvPicPr>
              <p:blipFill>
                <a:blip r:embed="rId14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54153" y="4519023"/>
                  <a:ext cx="241200" cy="24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4517" y="4525467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6" descr="LinkedIN"/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9935" y="4520522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226" y="4522021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47" name="Imagen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4889" y="5367720"/>
            <a:ext cx="1761254" cy="1237636"/>
          </a:xfrm>
          <a:prstGeom prst="rect">
            <a:avLst/>
          </a:prstGeom>
        </p:spPr>
      </p:pic>
      <p:pic>
        <p:nvPicPr>
          <p:cNvPr id="13" name="Picture 2" descr="Pacto redes sociale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668" y="5443638"/>
            <a:ext cx="786133" cy="11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arcador de texto 1">
            <a:extLst>
              <a:ext uri="{FF2B5EF4-FFF2-40B4-BE49-F238E27FC236}">
                <a16:creationId xmlns:a16="http://schemas.microsoft.com/office/drawing/2014/main" xmlns="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0558" y="5641317"/>
            <a:ext cx="2337881" cy="880164"/>
          </a:xfrm>
        </p:spPr>
        <p:txBody>
          <a:bodyPr>
            <a:normAutofit/>
          </a:bodyPr>
          <a:lstStyle/>
          <a:p>
            <a:r>
              <a:rPr lang="en-US" sz="1350" dirty="0" err="1">
                <a:sym typeface="Wingdings" panose="05000000000000000000" pitchFamily="2" charset="2"/>
              </a:rPr>
              <a:t>Recursos</a:t>
            </a:r>
            <a:r>
              <a:rPr lang="en-US" sz="1350" b="0" dirty="0">
                <a:sym typeface="Wingdings" panose="05000000000000000000" pitchFamily="2" charset="2"/>
              </a:rPr>
              <a:t>: </a:t>
            </a:r>
            <a:r>
              <a:rPr lang="en-US" sz="1350" b="0" dirty="0" err="1" smtClean="0">
                <a:sym typeface="Wingdings" panose="05000000000000000000" pitchFamily="2" charset="2"/>
              </a:rPr>
              <a:t>guías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artículos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actualidad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eventos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concienciación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repositorio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herramientas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>
                <a:sym typeface="Wingdings" panose="05000000000000000000" pitchFamily="2" charset="2"/>
              </a:rPr>
              <a:t>etc.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17"/>
          <a:srcRect t="37358"/>
          <a:stretch/>
        </p:blipFill>
        <p:spPr>
          <a:xfrm>
            <a:off x="9298324" y="5489969"/>
            <a:ext cx="1073747" cy="10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05A9DEB5-6166-48FD-A9AD-6199D101A6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7831" y="1409038"/>
            <a:ext cx="9144000" cy="3484406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54A5A26-608C-4605-AF74-1309C7BAF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¿QUÉ HEMOS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194299" y="4977976"/>
            <a:ext cx="9806206" cy="225984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No, cuanto más socialicen mejor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Sí, porque muchos de ellos son desconocidos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No, esas amistades no son reales así que no pueden hacerles daño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Sí, pierden mucho tiempo enviándose mensajes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6C9FE7E6-EAAE-46CF-880E-9C34D33DA896}"/>
              </a:ext>
            </a:extLst>
          </p:cNvPr>
          <p:cNvSpPr/>
          <p:nvPr/>
        </p:nvSpPr>
        <p:spPr>
          <a:xfrm>
            <a:off x="2558611" y="1699407"/>
            <a:ext cx="6221405" cy="92389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7E408B20-2191-4852-9889-C53E6769CD09}"/>
              </a:ext>
            </a:extLst>
          </p:cNvPr>
          <p:cNvSpPr txBox="1">
            <a:spLocks/>
          </p:cNvSpPr>
          <p:nvPr/>
        </p:nvSpPr>
        <p:spPr>
          <a:xfrm>
            <a:off x="2718813" y="1806965"/>
            <a:ext cx="6846702" cy="58073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¿ES UN PROBLEMA TENER TANTOS AMIGOS/AS EN LÍNEA?</a:t>
            </a:r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36A8686-EA3A-4EC6-84D3-DF41FE03CA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8288" y="1396878"/>
            <a:ext cx="9144000" cy="35916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940389" y="4988489"/>
            <a:ext cx="8727314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Sí, si tienen amigos/as comunes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Sí, si ya llevan tiempo chateando juntos/as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Sí, con supervisión previa y yendo con ellos/as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No, Internet nunca ofrece nada bueno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CF77A88B-C44C-44B6-804D-7271480349E2}"/>
              </a:ext>
            </a:extLst>
          </p:cNvPr>
          <p:cNvSpPr/>
          <p:nvPr/>
        </p:nvSpPr>
        <p:spPr>
          <a:xfrm>
            <a:off x="2703152" y="1673285"/>
            <a:ext cx="6566485" cy="918995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9F4FAAC6-BAFE-4443-AECA-8BAB110B2698}"/>
              </a:ext>
            </a:extLst>
          </p:cNvPr>
          <p:cNvSpPr txBox="1">
            <a:spLocks/>
          </p:cNvSpPr>
          <p:nvPr/>
        </p:nvSpPr>
        <p:spPr>
          <a:xfrm>
            <a:off x="2856441" y="1743785"/>
            <a:ext cx="6566484" cy="107107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¿PUEDEN QUEDAR EN PERSONA CON UN AMIGO/A DE INTERNET?</a:t>
            </a:r>
          </a:p>
        </p:txBody>
      </p:sp>
      <p:sp>
        <p:nvSpPr>
          <p:cNvPr id="2" name="Marcador de texto 1">
            <a:extLst>
              <a:ext uri="{FF2B5EF4-FFF2-40B4-BE49-F238E27FC236}">
                <a16:creationId xmlns="" xmlns:a16="http://schemas.microsoft.com/office/drawing/2014/main" id="{94B69C6C-DF9C-4A36-8FC6-94535F2DF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¿QUÉ HEMOS APRENDIDO?</a:t>
            </a:r>
          </a:p>
        </p:txBody>
      </p:sp>
    </p:spTree>
    <p:extLst>
      <p:ext uri="{BB962C8B-B14F-4D97-AF65-F5344CB8AC3E}">
        <p14:creationId xmlns:p14="http://schemas.microsoft.com/office/powerpoint/2010/main" val="2988906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EFD8DB8-4B5C-4602-BD93-A0A4B37434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021" y="1296141"/>
            <a:ext cx="9144000" cy="3591611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21A5AF7C-BDFF-4920-BB00-C789862F0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000" dirty="0"/>
              <a:t>¿QUÉ HEMOS APRENDIDO?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BF634A5B-DF13-4A11-BD2D-76F76CCFFD72}"/>
              </a:ext>
            </a:extLst>
          </p:cNvPr>
          <p:cNvSpPr txBox="1">
            <a:spLocks/>
          </p:cNvSpPr>
          <p:nvPr/>
        </p:nvSpPr>
        <p:spPr>
          <a:xfrm>
            <a:off x="1887121" y="4887752"/>
            <a:ext cx="8729071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No hace falta, saben más que nosotros de la red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Es suficiente con poner un control parental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Adecuada a su madurez, y basada en el diálogo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Revisar todos sus mensajes antes de enviarlos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="" xmlns:a16="http://schemas.microsoft.com/office/drawing/2014/main" id="{C1CCFE4D-A243-482C-BCE3-1397AB368594}"/>
              </a:ext>
            </a:extLst>
          </p:cNvPr>
          <p:cNvSpPr/>
          <p:nvPr/>
        </p:nvSpPr>
        <p:spPr>
          <a:xfrm>
            <a:off x="2483473" y="3906818"/>
            <a:ext cx="7486922" cy="601748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F4CD5D5D-AE87-4DBD-835F-5FD03626BA62}"/>
              </a:ext>
            </a:extLst>
          </p:cNvPr>
          <p:cNvSpPr txBox="1">
            <a:spLocks/>
          </p:cNvSpPr>
          <p:nvPr/>
        </p:nvSpPr>
        <p:spPr>
          <a:xfrm>
            <a:off x="2648250" y="3954448"/>
            <a:ext cx="6970072" cy="57521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¿CÓMO DEBE SER NUESTRA SUPERVISIÓN?</a:t>
            </a:r>
          </a:p>
        </p:txBody>
      </p:sp>
    </p:spTree>
    <p:extLst>
      <p:ext uri="{BB962C8B-B14F-4D97-AF65-F5344CB8AC3E}">
        <p14:creationId xmlns:p14="http://schemas.microsoft.com/office/powerpoint/2010/main" val="464063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Gracias por su atención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97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71121" y="3457303"/>
            <a:ext cx="940262" cy="20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64437" y="2063935"/>
            <a:ext cx="8926285" cy="2778035"/>
          </a:xfrm>
        </p:spPr>
        <p:txBody>
          <a:bodyPr/>
          <a:lstStyle/>
          <a:p>
            <a:pPr algn="just"/>
            <a:r>
              <a:rPr lang="es-ES" sz="1200" dirty="0">
                <a:solidFill>
                  <a:schemeClr val="tx1"/>
                </a:solidFill>
              </a:rPr>
              <a:t>LICENCIA DE CONTENIDOS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900" b="0" dirty="0">
                <a:solidFill>
                  <a:schemeClr val="tx1"/>
                </a:solidFill>
              </a:rPr>
              <a:t>La presente publicación pertenece a Instituto Nacional de </a:t>
            </a:r>
            <a:r>
              <a:rPr lang="es-ES" sz="900" b="0" dirty="0" err="1">
                <a:solidFill>
                  <a:schemeClr val="tx1"/>
                </a:solidFill>
              </a:rPr>
              <a:t>Ciberseguridad</a:t>
            </a:r>
            <a:r>
              <a:rPr lang="es-ES" sz="900" b="0" dirty="0">
                <a:solidFill>
                  <a:schemeClr val="tx1"/>
                </a:solidFill>
              </a:rPr>
              <a:t> (INCIBE) y está bajo licencia Reconocimiento-No </a:t>
            </a:r>
            <a:r>
              <a:rPr lang="es-ES" sz="900" b="0" dirty="0" smtClean="0">
                <a:solidFill>
                  <a:schemeClr val="tx1"/>
                </a:solidFill>
              </a:rPr>
              <a:t>Comercial-</a:t>
            </a:r>
            <a:r>
              <a:rPr lang="es-ES" sz="900" b="0" dirty="0" err="1" smtClean="0">
                <a:solidFill>
                  <a:schemeClr val="tx1"/>
                </a:solidFill>
              </a:rPr>
              <a:t>CompartirIgual</a:t>
            </a:r>
            <a:r>
              <a:rPr lang="es-ES" sz="900" b="0" dirty="0" smtClean="0">
                <a:solidFill>
                  <a:schemeClr val="tx1"/>
                </a:solidFill>
              </a:rPr>
              <a:t> </a:t>
            </a:r>
            <a:r>
              <a:rPr lang="es-ES" sz="900" b="0" dirty="0">
                <a:solidFill>
                  <a:schemeClr val="tx1"/>
                </a:solidFill>
              </a:rPr>
              <a:t>4.0 Internacional de </a:t>
            </a:r>
            <a:r>
              <a:rPr lang="es-ES" sz="900" b="0" dirty="0" err="1">
                <a:solidFill>
                  <a:schemeClr val="tx1"/>
                </a:solidFill>
              </a:rPr>
              <a:t>Creative</a:t>
            </a:r>
            <a:r>
              <a:rPr lang="es-ES" sz="900" b="0" dirty="0">
                <a:solidFill>
                  <a:schemeClr val="tx1"/>
                </a:solidFill>
              </a:rPr>
              <a:t> </a:t>
            </a:r>
            <a:r>
              <a:rPr lang="es-ES" sz="900" b="0" dirty="0" err="1">
                <a:solidFill>
                  <a:schemeClr val="tx1"/>
                </a:solidFill>
              </a:rPr>
              <a:t>Commons</a:t>
            </a:r>
            <a:r>
              <a:rPr lang="es-ES" sz="900" b="0" dirty="0">
                <a:solidFill>
                  <a:schemeClr val="tx1"/>
                </a:solidFill>
              </a:rPr>
              <a:t>. Por esta razón está permitido copiar, distribuir y comunicar públicamente esta obra bajo las condiciones siguientes: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</a:rPr>
              <a:t>Reconocimiento</a:t>
            </a:r>
            <a:r>
              <a:rPr lang="es-ES" sz="900" b="0" dirty="0">
                <a:solidFill>
                  <a:schemeClr val="tx1"/>
                </a:solidFill>
              </a:rPr>
              <a:t>. El contenido de esta publicación se puede reproducir total o parcialmente por terceros, citando su procedencia y haciendo referencia expresa a INCIBE y su sitio web: 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s-ES" sz="900" b="0" dirty="0">
                <a:solidFill>
                  <a:schemeClr val="tx1"/>
                </a:solidFill>
                <a:hlinkClick r:id="rId2"/>
              </a:rPr>
              <a:t>://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www.incibe.es</a:t>
            </a:r>
            <a:r>
              <a:rPr lang="es-ES" sz="900" b="0" dirty="0" smtClean="0">
                <a:solidFill>
                  <a:schemeClr val="tx1"/>
                </a:solidFill>
              </a:rPr>
              <a:t>. Dicho </a:t>
            </a:r>
            <a:r>
              <a:rPr lang="es-ES" sz="900" b="0" dirty="0">
                <a:solidFill>
                  <a:schemeClr val="tx1"/>
                </a:solidFill>
              </a:rPr>
              <a:t>reconocimiento no podrá en ningún caso sugerir que INCIBE presta apoyo a dicho tercero o apoya el uso que hace de su obra.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Uso No Comercial</a:t>
            </a:r>
            <a:r>
              <a:rPr lang="es-ES" sz="900" b="0" dirty="0">
                <a:solidFill>
                  <a:schemeClr val="tx1"/>
                </a:solidFill>
              </a:rPr>
              <a:t>. El material original y los trabajos derivados pueden ser distribuidos, copiados y exhibidos mientras su uso no tenga fines comerciales.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Compartir Igual</a:t>
            </a:r>
            <a:r>
              <a:rPr lang="es-ES" sz="900" b="0" dirty="0">
                <a:solidFill>
                  <a:schemeClr val="tx1"/>
                </a:solidFill>
              </a:rPr>
              <a:t>. Si altera o transforma esta obra, o genera una obra derivada, sólo puede distribuirla bajo esta misma licencia.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 reutilizar o distribuir la obra, tiene que dejar bien claro los términos de la licencia de esta obra.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Alguna de estas condiciones puede no aplicarse si se obtiene el permiso de INCIBE como titular </a:t>
            </a:r>
            <a:r>
              <a:rPr lang="es-ES" sz="900" b="0" dirty="0" smtClean="0">
                <a:solidFill>
                  <a:schemeClr val="tx1"/>
                </a:solidFill>
              </a:rPr>
              <a:t>de los </a:t>
            </a:r>
            <a:r>
              <a:rPr lang="es-ES" sz="900" b="0" dirty="0">
                <a:solidFill>
                  <a:schemeClr val="tx1"/>
                </a:solidFill>
              </a:rPr>
              <a:t>derechos de autor.</a:t>
            </a:r>
          </a:p>
          <a:p>
            <a:pPr algn="just"/>
            <a:endParaRPr lang="es-ES" sz="900" b="0" i="1" dirty="0">
              <a:solidFill>
                <a:schemeClr val="tx1"/>
              </a:solidFill>
            </a:endParaRPr>
          </a:p>
          <a:p>
            <a:pPr algn="just"/>
            <a:r>
              <a:rPr lang="es-ES" sz="900" b="0" i="1" dirty="0">
                <a:solidFill>
                  <a:schemeClr val="tx1"/>
                </a:solidFill>
              </a:rPr>
              <a:t>Texto completo de la </a:t>
            </a:r>
            <a:r>
              <a:rPr lang="es-ES" sz="900" b="0" i="1" dirty="0" smtClean="0">
                <a:solidFill>
                  <a:schemeClr val="tx1"/>
                </a:solidFill>
              </a:rPr>
              <a:t>licencia: 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S" sz="900" b="0" i="1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creativecommons.org/licenses/by-nc-sa/4.0/deed.es_ES</a:t>
            </a:r>
            <a:r>
              <a:rPr lang="es-ES" sz="900" b="0" i="1" dirty="0" smtClean="0">
                <a:solidFill>
                  <a:schemeClr val="tx1"/>
                </a:solidFill>
              </a:rPr>
              <a:t> </a:t>
            </a:r>
            <a:endParaRPr lang="es-ES" sz="900" b="0" i="1" dirty="0">
              <a:solidFill>
                <a:schemeClr val="tx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31" y="3840481"/>
            <a:ext cx="1621791" cy="5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4F37994A-E17E-4373-99D9-AB72C6138E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altLang="es-ES" sz="3100" dirty="0"/>
              <a:t>SUS “AMIGOS/AS” EN LÍNEA</a:t>
            </a:r>
            <a:endParaRPr lang="es-ES" sz="3100" dirty="0"/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97189DF5-AFAE-4BF5-BCE8-1A1EDD44F081}"/>
              </a:ext>
            </a:extLst>
          </p:cNvPr>
          <p:cNvSpPr/>
          <p:nvPr/>
        </p:nvSpPr>
        <p:spPr>
          <a:xfrm>
            <a:off x="3405224" y="4444925"/>
            <a:ext cx="5367716" cy="1505301"/>
          </a:xfrm>
          <a:prstGeom prst="round2Diag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6050DDE0-6893-49F3-8EB4-06E120DA6BA7}"/>
              </a:ext>
            </a:extLst>
          </p:cNvPr>
          <p:cNvSpPr txBox="1">
            <a:spLocks/>
          </p:cNvSpPr>
          <p:nvPr/>
        </p:nvSpPr>
        <p:spPr>
          <a:xfrm>
            <a:off x="3444980" y="4473053"/>
            <a:ext cx="5367716" cy="147717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¿Cuántos tienen en persona?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¿Y en cada red social?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¿Conocen a todos/as?</a:t>
            </a:r>
          </a:p>
        </p:txBody>
      </p:sp>
      <p:pic>
        <p:nvPicPr>
          <p:cNvPr id="19" name="Picture 2" descr="demo 24">
            <a:extLst>
              <a:ext uri="{FF2B5EF4-FFF2-40B4-BE49-F238E27FC236}">
                <a16:creationId xmlns="" xmlns:a16="http://schemas.microsoft.com/office/drawing/2014/main" id="{0001B6FB-3ECC-4CB2-906E-E2E64E59F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500" y="1267989"/>
            <a:ext cx="8431677" cy="538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ángulo: esquinas diagonales redondeadas 25">
            <a:extLst>
              <a:ext uri="{FF2B5EF4-FFF2-40B4-BE49-F238E27FC236}">
                <a16:creationId xmlns="" xmlns:a16="http://schemas.microsoft.com/office/drawing/2014/main" id="{8A2F0E5E-3E95-466E-81A0-A5DCD23E35B9}"/>
              </a:ext>
            </a:extLst>
          </p:cNvPr>
          <p:cNvSpPr/>
          <p:nvPr/>
        </p:nvSpPr>
        <p:spPr>
          <a:xfrm>
            <a:off x="2844345" y="5087563"/>
            <a:ext cx="5367716" cy="1505301"/>
          </a:xfrm>
          <a:prstGeom prst="round2Diag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Título 1">
            <a:extLst>
              <a:ext uri="{FF2B5EF4-FFF2-40B4-BE49-F238E27FC236}">
                <a16:creationId xmlns="" xmlns:a16="http://schemas.microsoft.com/office/drawing/2014/main" id="{69F67702-2C5C-43D9-B6FD-DB29678B0E63}"/>
              </a:ext>
            </a:extLst>
          </p:cNvPr>
          <p:cNvSpPr txBox="1">
            <a:spLocks/>
          </p:cNvSpPr>
          <p:nvPr/>
        </p:nvSpPr>
        <p:spPr>
          <a:xfrm>
            <a:off x="3356203" y="5234284"/>
            <a:ext cx="5367716" cy="147717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¿Cuántos tienen en persona?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¿Y en cada red social?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¿Conocen a todos/as?</a:t>
            </a:r>
          </a:p>
        </p:txBody>
      </p:sp>
      <p:sp>
        <p:nvSpPr>
          <p:cNvPr id="2" name="Bocadillo: rectángulo 1">
            <a:extLst>
              <a:ext uri="{FF2B5EF4-FFF2-40B4-BE49-F238E27FC236}">
                <a16:creationId xmlns="" xmlns:a16="http://schemas.microsoft.com/office/drawing/2014/main" id="{9E2E3809-88BC-4561-8639-7AE5DE11450B}"/>
              </a:ext>
            </a:extLst>
          </p:cNvPr>
          <p:cNvSpPr/>
          <p:nvPr/>
        </p:nvSpPr>
        <p:spPr>
          <a:xfrm>
            <a:off x="3833867" y="1274522"/>
            <a:ext cx="927652" cy="636105"/>
          </a:xfrm>
          <a:prstGeom prst="wedgeRectCallout">
            <a:avLst>
              <a:gd name="adj1" fmla="val -20833"/>
              <a:gd name="adj2" fmla="val 75000"/>
            </a:avLst>
          </a:prstGeom>
          <a:solidFill>
            <a:srgbClr val="EB5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b="1" dirty="0"/>
              <a:t>512</a:t>
            </a:r>
          </a:p>
        </p:txBody>
      </p:sp>
      <p:sp>
        <p:nvSpPr>
          <p:cNvPr id="12" name="Bocadillo: rectángulo 11">
            <a:extLst>
              <a:ext uri="{FF2B5EF4-FFF2-40B4-BE49-F238E27FC236}">
                <a16:creationId xmlns="" xmlns:a16="http://schemas.microsoft.com/office/drawing/2014/main" id="{09C0F577-4B47-47EE-BEC9-BF95D4F49FC9}"/>
              </a:ext>
            </a:extLst>
          </p:cNvPr>
          <p:cNvSpPr/>
          <p:nvPr/>
        </p:nvSpPr>
        <p:spPr>
          <a:xfrm>
            <a:off x="6821762" y="1297394"/>
            <a:ext cx="927652" cy="636105"/>
          </a:xfrm>
          <a:prstGeom prst="wedgeRectCallout">
            <a:avLst>
              <a:gd name="adj1" fmla="val -20833"/>
              <a:gd name="adj2" fmla="val 75000"/>
            </a:avLst>
          </a:prstGeom>
          <a:solidFill>
            <a:srgbClr val="EB5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b="1" dirty="0"/>
              <a:t>978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="" xmlns:a16="http://schemas.microsoft.com/office/drawing/2014/main" id="{A0E0DCBC-B5BF-4BA6-8636-B5A821815109}"/>
              </a:ext>
            </a:extLst>
          </p:cNvPr>
          <p:cNvGrpSpPr/>
          <p:nvPr/>
        </p:nvGrpSpPr>
        <p:grpSpPr>
          <a:xfrm>
            <a:off x="6919965" y="1300619"/>
            <a:ext cx="308114" cy="354943"/>
            <a:chOff x="5734881" y="261696"/>
            <a:chExt cx="308114" cy="354943"/>
          </a:xfrm>
        </p:grpSpPr>
        <p:sp>
          <p:nvSpPr>
            <p:cNvPr id="13" name="Diagrama de flujo: retraso 12">
              <a:extLst>
                <a:ext uri="{FF2B5EF4-FFF2-40B4-BE49-F238E27FC236}">
                  <a16:creationId xmlns="" xmlns:a16="http://schemas.microsoft.com/office/drawing/2014/main" id="{73B9DA1C-0959-43FD-82BF-5FB0DF27AB85}"/>
                </a:ext>
              </a:extLst>
            </p:cNvPr>
            <p:cNvSpPr/>
            <p:nvPr/>
          </p:nvSpPr>
          <p:spPr>
            <a:xfrm rot="16200000">
              <a:off x="5826060" y="399705"/>
              <a:ext cx="125755" cy="30811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="" xmlns:a16="http://schemas.microsoft.com/office/drawing/2014/main" id="{F54DF70F-356E-4D68-B06F-31827B8F70DD}"/>
                </a:ext>
              </a:extLst>
            </p:cNvPr>
            <p:cNvSpPr/>
            <p:nvPr/>
          </p:nvSpPr>
          <p:spPr>
            <a:xfrm>
              <a:off x="5787887" y="261696"/>
              <a:ext cx="193697" cy="16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6" name="Bocadillo: rectángulo 15">
            <a:extLst>
              <a:ext uri="{FF2B5EF4-FFF2-40B4-BE49-F238E27FC236}">
                <a16:creationId xmlns="" xmlns:a16="http://schemas.microsoft.com/office/drawing/2014/main" id="{DE01519A-BDA4-4152-892D-3CEB5B0948D4}"/>
              </a:ext>
            </a:extLst>
          </p:cNvPr>
          <p:cNvSpPr/>
          <p:nvPr/>
        </p:nvSpPr>
        <p:spPr>
          <a:xfrm>
            <a:off x="8358034" y="1360272"/>
            <a:ext cx="1046921" cy="636105"/>
          </a:xfrm>
          <a:prstGeom prst="wedgeRectCallout">
            <a:avLst>
              <a:gd name="adj1" fmla="val -20833"/>
              <a:gd name="adj2" fmla="val 75000"/>
            </a:avLst>
          </a:prstGeom>
          <a:solidFill>
            <a:srgbClr val="EB5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b="1" dirty="0"/>
              <a:t> 2324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="" xmlns:a16="http://schemas.microsoft.com/office/drawing/2014/main" id="{2701B777-4E55-465F-832C-D74254826FEF}"/>
              </a:ext>
            </a:extLst>
          </p:cNvPr>
          <p:cNvGrpSpPr/>
          <p:nvPr/>
        </p:nvGrpSpPr>
        <p:grpSpPr>
          <a:xfrm>
            <a:off x="8461259" y="1437974"/>
            <a:ext cx="308114" cy="354943"/>
            <a:chOff x="5734881" y="261696"/>
            <a:chExt cx="308114" cy="354943"/>
          </a:xfrm>
        </p:grpSpPr>
        <p:sp>
          <p:nvSpPr>
            <p:cNvPr id="21" name="Diagrama de flujo: retraso 20">
              <a:extLst>
                <a:ext uri="{FF2B5EF4-FFF2-40B4-BE49-F238E27FC236}">
                  <a16:creationId xmlns="" xmlns:a16="http://schemas.microsoft.com/office/drawing/2014/main" id="{BDBE6EFB-6F37-416C-9449-140201343389}"/>
                </a:ext>
              </a:extLst>
            </p:cNvPr>
            <p:cNvSpPr/>
            <p:nvPr/>
          </p:nvSpPr>
          <p:spPr>
            <a:xfrm rot="16200000">
              <a:off x="5826060" y="399705"/>
              <a:ext cx="125755" cy="30811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="" xmlns:a16="http://schemas.microsoft.com/office/drawing/2014/main" id="{AB352FC6-6CAA-414E-A90B-872B040ACC1F}"/>
                </a:ext>
              </a:extLst>
            </p:cNvPr>
            <p:cNvSpPr/>
            <p:nvPr/>
          </p:nvSpPr>
          <p:spPr>
            <a:xfrm>
              <a:off x="5787887" y="261696"/>
              <a:ext cx="193697" cy="16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="" xmlns:a16="http://schemas.microsoft.com/office/drawing/2014/main" id="{5DC9B9F7-A278-46C1-8401-D93C586C0D45}"/>
              </a:ext>
            </a:extLst>
          </p:cNvPr>
          <p:cNvGrpSpPr/>
          <p:nvPr/>
        </p:nvGrpSpPr>
        <p:grpSpPr>
          <a:xfrm>
            <a:off x="3989579" y="1282713"/>
            <a:ext cx="308114" cy="354943"/>
            <a:chOff x="5734881" y="261696"/>
            <a:chExt cx="308114" cy="354943"/>
          </a:xfrm>
        </p:grpSpPr>
        <p:sp>
          <p:nvSpPr>
            <p:cNvPr id="24" name="Diagrama de flujo: retraso 23">
              <a:extLst>
                <a:ext uri="{FF2B5EF4-FFF2-40B4-BE49-F238E27FC236}">
                  <a16:creationId xmlns="" xmlns:a16="http://schemas.microsoft.com/office/drawing/2014/main" id="{45BF652B-8EFC-41B9-B622-3ED4E60E7BCC}"/>
                </a:ext>
              </a:extLst>
            </p:cNvPr>
            <p:cNvSpPr/>
            <p:nvPr/>
          </p:nvSpPr>
          <p:spPr>
            <a:xfrm rot="16200000">
              <a:off x="5826060" y="399705"/>
              <a:ext cx="125755" cy="308114"/>
            </a:xfrm>
            <a:prstGeom prst="flowChartDelay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="" xmlns:a16="http://schemas.microsoft.com/office/drawing/2014/main" id="{1E92B732-A847-4400-A257-45405402964E}"/>
                </a:ext>
              </a:extLst>
            </p:cNvPr>
            <p:cNvSpPr/>
            <p:nvPr/>
          </p:nvSpPr>
          <p:spPr>
            <a:xfrm>
              <a:off x="5787887" y="261696"/>
              <a:ext cx="193697" cy="1692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4FE9C70C-3D1C-42C4-8DD0-16BAB2848F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57018"/>
            <a:ext cx="6819223" cy="803074"/>
          </a:xfrm>
        </p:spPr>
        <p:txBody>
          <a:bodyPr>
            <a:noAutofit/>
          </a:bodyPr>
          <a:lstStyle/>
          <a:p>
            <a:r>
              <a:rPr lang="es-ES" sz="3100" dirty="0"/>
              <a:t>RIESGOS QUE SE PUEDEN PREVENIR</a:t>
            </a:r>
          </a:p>
        </p:txBody>
      </p:sp>
      <p:pic>
        <p:nvPicPr>
          <p:cNvPr id="4" name="Imagen 3">
            <a:hlinkClick r:id="rId2"/>
            <a:extLst>
              <a:ext uri="{FF2B5EF4-FFF2-40B4-BE49-F238E27FC236}">
                <a16:creationId xmlns="" xmlns:a16="http://schemas.microsoft.com/office/drawing/2014/main" id="{07D2E232-2AAA-4C36-BB39-3A776E554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02"/>
          <a:stretch/>
        </p:blipFill>
        <p:spPr>
          <a:xfrm>
            <a:off x="2224453" y="4047927"/>
            <a:ext cx="7644387" cy="2337816"/>
          </a:xfrm>
          <a:prstGeom prst="rect">
            <a:avLst/>
          </a:prstGeom>
          <a:ln w="15875">
            <a:noFill/>
          </a:ln>
        </p:spPr>
      </p:pic>
      <p:pic>
        <p:nvPicPr>
          <p:cNvPr id="7" name="Imagen 6">
            <a:hlinkClick r:id="rId4"/>
            <a:extLst>
              <a:ext uri="{FF2B5EF4-FFF2-40B4-BE49-F238E27FC236}">
                <a16:creationId xmlns="" xmlns:a16="http://schemas.microsoft.com/office/drawing/2014/main" id="{130E87A3-3095-41F1-81A5-8C068F32BC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454" y="1480030"/>
            <a:ext cx="7644386" cy="2603011"/>
          </a:xfrm>
          <a:prstGeom prst="rect">
            <a:avLst/>
          </a:prstGeom>
          <a:ln w="15875">
            <a:noFill/>
          </a:ln>
        </p:spPr>
      </p:pic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3B2E75D1-AC32-4698-B4A3-E418232DA410}"/>
              </a:ext>
            </a:extLst>
          </p:cNvPr>
          <p:cNvSpPr/>
          <p:nvPr/>
        </p:nvSpPr>
        <p:spPr>
          <a:xfrm>
            <a:off x="2224454" y="3917113"/>
            <a:ext cx="7644386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C4F77AA-6B31-43BE-AEB8-FC5211B36A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454" y="1565463"/>
            <a:ext cx="7640515" cy="2631888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614CDC2D-00AC-400B-A9B1-49E7FAB0A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38545"/>
            <a:ext cx="6819223" cy="821547"/>
          </a:xfrm>
        </p:spPr>
        <p:txBody>
          <a:bodyPr>
            <a:noAutofit/>
          </a:bodyPr>
          <a:lstStyle/>
          <a:p>
            <a:r>
              <a:rPr lang="es-ES" sz="3100" dirty="0"/>
              <a:t>RIESGOS QUE SE PUEDEN PREVENIR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3B2E75D1-AC32-4698-B4A3-E418232DA410}"/>
              </a:ext>
            </a:extLst>
          </p:cNvPr>
          <p:cNvSpPr/>
          <p:nvPr/>
        </p:nvSpPr>
        <p:spPr>
          <a:xfrm>
            <a:off x="2224454" y="4174223"/>
            <a:ext cx="7600951" cy="16592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1D00C5B6-C318-4280-B819-A82C8F1E0B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4454" y="4340151"/>
            <a:ext cx="7600951" cy="23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2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8DE51891-8190-4612-BA24-3564E1A5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85" y="1558126"/>
            <a:ext cx="8327794" cy="529987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7D5F0C2-051E-4A06-8B17-C3C12AE4A3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57018"/>
            <a:ext cx="6819223" cy="803074"/>
          </a:xfrm>
        </p:spPr>
        <p:txBody>
          <a:bodyPr>
            <a:noAutofit/>
          </a:bodyPr>
          <a:lstStyle/>
          <a:p>
            <a:r>
              <a:rPr lang="es-ES" sz="3000" dirty="0"/>
              <a:t>ACCESO A CONTENIDOS INAPROPIADOS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="" xmlns:a16="http://schemas.microsoft.com/office/drawing/2014/main" id="{DB9EB9CB-427B-43A8-8199-5CAEC73C76DA}"/>
              </a:ext>
            </a:extLst>
          </p:cNvPr>
          <p:cNvSpPr/>
          <p:nvPr/>
        </p:nvSpPr>
        <p:spPr>
          <a:xfrm>
            <a:off x="2417885" y="4862145"/>
            <a:ext cx="7820578" cy="178561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96AAD45-397B-4C94-81BF-8C121A494DBF}"/>
              </a:ext>
            </a:extLst>
          </p:cNvPr>
          <p:cNvSpPr txBox="1">
            <a:spLocks/>
          </p:cNvSpPr>
          <p:nvPr/>
        </p:nvSpPr>
        <p:spPr>
          <a:xfrm>
            <a:off x="2549769" y="4862145"/>
            <a:ext cx="7622752" cy="177236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Adecuarse a su edad y grado de madurez: todo tiene su momento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Ofrecer alternativas positivas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Cortar la difusión de contenidos dañinos y falsos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B249936-A150-4FC2-9D86-54727878021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593" y="1457905"/>
            <a:ext cx="8295590" cy="531990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44385BE-7FAF-4FC8-A64C-E46164E56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100" dirty="0"/>
              <a:t>PENSAR ANTES DE COMPARTIR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="" xmlns:a16="http://schemas.microsoft.com/office/drawing/2014/main" id="{FB342A81-4DC5-4CFE-A1A2-9711A43CED38}"/>
              </a:ext>
            </a:extLst>
          </p:cNvPr>
          <p:cNvSpPr/>
          <p:nvPr/>
        </p:nvSpPr>
        <p:spPr>
          <a:xfrm>
            <a:off x="7756776" y="1886436"/>
            <a:ext cx="3286535" cy="4461029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7955795" y="2113500"/>
            <a:ext cx="3332285" cy="474450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NUNCA dar datos personales: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Nombre real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Teléfono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Dirección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Centro educativo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Horarios y rutinas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 Ni datos de otras personas</a:t>
            </a:r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C37FC9B7-592F-4CB8-8B8C-BD8516F72D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443" y="1722256"/>
            <a:ext cx="7557353" cy="503875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E8FF2762-1E53-4750-88C4-DD88D02F7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03200"/>
            <a:ext cx="6819223" cy="756892"/>
          </a:xfrm>
        </p:spPr>
        <p:txBody>
          <a:bodyPr>
            <a:noAutofit/>
          </a:bodyPr>
          <a:lstStyle/>
          <a:p>
            <a:r>
              <a:rPr lang="es-ES" sz="3000" dirty="0"/>
              <a:t>SI SE COMPARTE, NO SE PUEDE CONTROLAR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="" xmlns:a16="http://schemas.microsoft.com/office/drawing/2014/main" id="{ADD97265-E9C3-4DF1-81BA-5EFA7492DB5F}"/>
              </a:ext>
            </a:extLst>
          </p:cNvPr>
          <p:cNvSpPr/>
          <p:nvPr/>
        </p:nvSpPr>
        <p:spPr>
          <a:xfrm>
            <a:off x="720433" y="2013438"/>
            <a:ext cx="4045526" cy="3611507"/>
          </a:xfrm>
          <a:prstGeom prst="round2Diag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="" xmlns:a16="http://schemas.microsoft.com/office/drawing/2014/main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905161" y="2224453"/>
            <a:ext cx="3635757" cy="329852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Dar valor a su intimidad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compartir nada que se pueda usar en su contra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Sin respeto no hay amor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4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aceptar chantajes ni exigencias</a:t>
            </a:r>
          </a:p>
        </p:txBody>
      </p:sp>
    </p:spTree>
    <p:extLst>
      <p:ext uri="{BB962C8B-B14F-4D97-AF65-F5344CB8AC3E}">
        <p14:creationId xmlns:p14="http://schemas.microsoft.com/office/powerpoint/2010/main" val="19541539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s 1">
      <a:dk1>
        <a:srgbClr val="000000"/>
      </a:dk1>
      <a:lt1>
        <a:srgbClr val="FFFFFF"/>
      </a:lt1>
      <a:dk2>
        <a:srgbClr val="CD2C3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IS4K_PresentacionCC_5_8_años_v1-NUEVODISEÑO</Template>
  <TotalTime>0</TotalTime>
  <Words>1031</Words>
  <Application>Microsoft Office PowerPoint</Application>
  <PresentationFormat>Panorámica</PresentationFormat>
  <Paragraphs>174</Paragraphs>
  <Slides>35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Tema de Office</vt:lpstr>
      <vt:lpstr> (CON MENORES EN EDAD ESCOLAR)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2020-11-10T12:12:56Z</dcterms:created>
  <dcterms:modified xsi:type="dcterms:W3CDTF">2021-04-14T15:54:20Z</dcterms:modified>
</cp:coreProperties>
</file>